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422" r:id="rId2"/>
    <p:sldId id="302" r:id="rId3"/>
    <p:sldId id="451" r:id="rId4"/>
    <p:sldId id="370" r:id="rId5"/>
    <p:sldId id="371" r:id="rId6"/>
    <p:sldId id="372" r:id="rId7"/>
    <p:sldId id="383" r:id="rId8"/>
    <p:sldId id="386" r:id="rId9"/>
    <p:sldId id="387" r:id="rId10"/>
    <p:sldId id="388" r:id="rId11"/>
    <p:sldId id="389" r:id="rId12"/>
    <p:sldId id="390" r:id="rId13"/>
    <p:sldId id="330" r:id="rId14"/>
    <p:sldId id="333" r:id="rId15"/>
    <p:sldId id="377" r:id="rId16"/>
    <p:sldId id="379" r:id="rId17"/>
    <p:sldId id="380" r:id="rId18"/>
    <p:sldId id="381" r:id="rId19"/>
    <p:sldId id="391" r:id="rId20"/>
    <p:sldId id="392" r:id="rId21"/>
    <p:sldId id="393" r:id="rId22"/>
    <p:sldId id="421" r:id="rId23"/>
    <p:sldId id="394" r:id="rId24"/>
    <p:sldId id="395" r:id="rId25"/>
    <p:sldId id="409" r:id="rId26"/>
    <p:sldId id="396" r:id="rId27"/>
    <p:sldId id="410" r:id="rId28"/>
    <p:sldId id="397" r:id="rId29"/>
    <p:sldId id="399" r:id="rId30"/>
    <p:sldId id="411" r:id="rId31"/>
    <p:sldId id="414" r:id="rId32"/>
    <p:sldId id="398" r:id="rId33"/>
    <p:sldId id="412" r:id="rId34"/>
    <p:sldId id="413" r:id="rId35"/>
    <p:sldId id="400" r:id="rId36"/>
    <p:sldId id="420" r:id="rId37"/>
    <p:sldId id="415" r:id="rId38"/>
    <p:sldId id="263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878"/>
  </p:normalViewPr>
  <p:slideViewPr>
    <p:cSldViewPr snapToGrid="0" snapToObjects="1">
      <p:cViewPr varScale="1">
        <p:scale>
          <a:sx n="88" d="100"/>
          <a:sy n="88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FFF01-0485-F147-8D17-27B1B9B5A355}" type="datetimeFigureOut">
              <a:rPr lang="es-ES" smtClean="0"/>
              <a:t>1/5/24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4B62A-ADCD-3D49-8F91-3CCC31481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5875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43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4778D-E285-3342-A169-5B32C6735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823931-732B-174C-ACD7-9E9026E5DE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EA441C-1B13-474C-88B7-D4F4023D9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0C21BD-B5A6-554F-90E2-32BA005CB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C6C720-49FA-FD48-8B9A-6F23EEFA8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4314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8F224-69A3-074E-B838-46833D343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2F64F33-2E80-E944-84E3-048A70B3FF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91AB16-5CFE-D549-A7BC-22203237B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D87061-1688-FE4E-BF14-D1806B08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EFC343F-49F5-4B42-9121-A560C13C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24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4536C68-38FF-A24B-9020-D1F7734CDF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FE9454-8275-6348-94B5-2DE330F59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B9CECA-41B3-564B-8251-97F58835F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243AAC2-575B-184B-A516-F93CCC7E3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043A0D-B652-B448-969A-0226EA9E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8759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2B78233-A5DB-994B-BD41-02BB62B89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5" y="0"/>
            <a:ext cx="12204096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6E94D9-77ED-4844-97B3-F10D42E565D1}"/>
              </a:ext>
            </a:extLst>
          </p:cNvPr>
          <p:cNvSpPr txBox="1"/>
          <p:nvPr userDrawn="1"/>
        </p:nvSpPr>
        <p:spPr>
          <a:xfrm>
            <a:off x="329937" y="6202837"/>
            <a:ext cx="1259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8507C16-89E1-4D43-9171-A1CEEE7C010C}" type="datetime1">
              <a:rPr lang="es-ES" sz="14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4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3738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42E1C2F-5BF7-6A4B-B25E-96F8E7915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227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66E09DF-0CE0-6C40-9D23-6DF3B17D89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7" name="Marcador de texto 25">
            <a:extLst>
              <a:ext uri="{FF2B5EF4-FFF2-40B4-BE49-F238E27FC236}">
                <a16:creationId xmlns:a16="http://schemas.microsoft.com/office/drawing/2014/main" id="{0B94D12C-EF15-7241-8F8A-D85C9BC4DD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212614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494B85F6-9C12-014E-82BC-60AF8367F8F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552BD7-4574-8743-9150-E62FBA47D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7A7AF40-AA69-3442-B768-E2C84B1E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546965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98B2BFC-9FDE-5B4B-BCF2-2C8FCC4E8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120737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80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63011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DC4B52-B4B6-D143-86E9-8A217DDC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5DF92A-CF32-4946-A1FE-59493460E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7142F2-3E72-5A4F-9DF1-160ABD5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9E6AA2-1B88-CC45-BD3E-33EF14880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1E2E18-B02D-4342-BB8E-CA92D05A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8386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7B1E31-37C4-6444-8823-67E1247BC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503300-5421-E548-A0A6-97BF95F1B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77DA27C-775D-F241-989E-2116EB615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C69323-6A1D-F148-8F65-22F64E45B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BA59C45-7EAB-5B4B-A2FA-81CAB360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8809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734F43-8D65-8141-AA26-E9243EC2A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380555-7408-144D-8C4D-5A7345CF7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3F3E546-7115-874E-8578-3C77B4671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8A3C0F-C3F3-DB4D-98FE-9EFAF933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1E6186-DA24-8542-B9FC-96F8963EE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FB7CD8-4D3B-3549-80D2-22500E4FE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3111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05CE8F-962F-A14F-ABA3-15BA5159B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BA27B8-F0EE-D44C-A0E0-151107099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65C7428-5EDF-A548-A300-D9621BC3B0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2C4C51F-6D0D-D549-83BF-0EC74BA799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6268356-DABD-A846-9069-85C7DF188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5294E71-A341-8D45-8177-85C3FD07B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C990B63-DCE0-104E-BADE-B586402D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8772108-D65B-334C-9203-6B5B1339A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36170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F4F3E-9B8C-6748-A27B-D2646DA13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366F7D-C69E-8B4F-B394-B79175A6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E4CE93F-D610-8446-834F-97D97B16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C54C005-AB8A-6C4E-B373-E969AF314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109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E90FB45-72BF-7D4D-B09D-F1EFEB29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A1E9E62-DF6A-DD46-ACE0-91E1971EC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41F277-58BE-F346-AAA3-D00C012F0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0001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134A5-38CB-054F-8E14-B812DCEB1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AAB3F4-2124-6D48-BBF3-6EED71BF4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EE3B6CB-E470-414D-9528-D3E21203C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1C07A54-42B2-5342-AE1E-7C192BB4C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A95F8E-E75B-DD48-94A5-5818F4D8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D6F608-DBA1-3E40-8B73-248272DA2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176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605B2-14E1-3546-980A-BB76E0D5D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AD218F1-1859-284F-8FA1-B3BE012E2A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6C4D768-B4A0-244E-BABB-5D5334F55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775438-5984-3E4D-815E-D5AEAF2DA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D8E902A-A1AC-074C-A81E-1D0327FC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D3DC07E-7CE6-CD48-A999-0AA70587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494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F83A837-B292-3E45-844C-E39F2F98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51E2E25-ABB0-4849-8848-EC0D8F26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CDE647-74EB-CC4C-A70D-90060C034A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750F8-101C-0540-800F-9BE1161302D5}" type="datetimeFigureOut">
              <a:rPr lang="es-ES" smtClean="0"/>
              <a:t>1/5/24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ADA6E-783E-344C-A65C-E66B3B71F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30804D-A4DB-EF4F-8AAC-77954C5A48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21E1ED-6B1F-B243-88B1-59F202E195D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156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drive5.com/usearch/manual/cmdline.html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github.com/torognes/vsearch" TargetMode="Externa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torognes/vsearch/archive/v2.19.0.tar.gz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g-rast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g-rast.or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5911E35-1556-9C46-AA83-C01215B09DED}"/>
              </a:ext>
            </a:extLst>
          </p:cNvPr>
          <p:cNvSpPr txBox="1"/>
          <p:nvPr/>
        </p:nvSpPr>
        <p:spPr>
          <a:xfrm>
            <a:off x="5950478" y="4774872"/>
            <a:ext cx="426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pex New"/>
                <a:ea typeface="+mj-ea"/>
                <a:cs typeface="+mj-cs"/>
              </a:rPr>
              <a:t>Dra. María </a:t>
            </a:r>
            <a:r>
              <a:rPr lang="es-ES" dirty="0" err="1">
                <a:latin typeface="Apex New"/>
                <a:ea typeface="+mj-ea"/>
                <a:cs typeface="+mj-cs"/>
              </a:rPr>
              <a:t>Lairón</a:t>
            </a:r>
            <a:r>
              <a:rPr lang="es-ES" dirty="0">
                <a:latin typeface="Apex New"/>
                <a:ea typeface="+mj-ea"/>
                <a:cs typeface="+mj-cs"/>
              </a:rPr>
              <a:t> Peris</a:t>
            </a:r>
          </a:p>
          <a:p>
            <a:r>
              <a:rPr lang="es-ES" dirty="0" err="1">
                <a:latin typeface="Apex New"/>
                <a:ea typeface="+mj-ea"/>
                <a:cs typeface="+mj-cs"/>
              </a:rPr>
              <a:t>maria.lairon@professor.universidadviu.com</a:t>
            </a:r>
            <a:endParaRPr lang="es-ES" dirty="0">
              <a:latin typeface="Apex New"/>
              <a:ea typeface="+mj-ea"/>
              <a:cs typeface="+mj-cs"/>
            </a:endParaRP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F5F6069F-BB47-E34D-A889-C63883D40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893" y="325097"/>
            <a:ext cx="11007170" cy="902393"/>
          </a:xfrm>
        </p:spPr>
        <p:txBody>
          <a:bodyPr/>
          <a:lstStyle/>
          <a:p>
            <a:r>
              <a:rPr lang="es-ES" sz="4800" dirty="0"/>
              <a:t>Máster en Bioinformática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1A0F4B86-AE2F-3948-8993-7AFE7A762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794" y="1306974"/>
            <a:ext cx="11490411" cy="563602"/>
          </a:xfrm>
        </p:spPr>
        <p:txBody>
          <a:bodyPr>
            <a:normAutofit fontScale="62500" lnSpcReduction="20000"/>
          </a:bodyPr>
          <a:lstStyle/>
          <a:p>
            <a:r>
              <a:rPr lang="es-ES_tradnl" b="1" dirty="0"/>
              <a:t> </a:t>
            </a:r>
            <a:endParaRPr lang="es-ES" dirty="0"/>
          </a:p>
          <a:p>
            <a:r>
              <a:rPr lang="es-ES" b="1" dirty="0"/>
              <a:t> Análisis de datos </a:t>
            </a:r>
            <a:r>
              <a:rPr lang="es-ES" b="1" dirty="0" err="1"/>
              <a:t>ómicos</a:t>
            </a:r>
            <a:r>
              <a:rPr lang="es-ES" b="1" dirty="0"/>
              <a:t> para poblaciones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C6CD89A9-538F-A841-AA70-63BC030F6B98}"/>
              </a:ext>
            </a:extLst>
          </p:cNvPr>
          <p:cNvSpPr txBox="1">
            <a:spLocks/>
          </p:cNvSpPr>
          <p:nvPr/>
        </p:nvSpPr>
        <p:spPr>
          <a:xfrm>
            <a:off x="446893" y="2415023"/>
            <a:ext cx="3256828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Curso académico 2024-25</a:t>
            </a:r>
          </a:p>
        </p:txBody>
      </p:sp>
    </p:spTree>
    <p:extLst>
      <p:ext uri="{BB962C8B-B14F-4D97-AF65-F5344CB8AC3E}">
        <p14:creationId xmlns:p14="http://schemas.microsoft.com/office/powerpoint/2010/main" val="294807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2A8690F-17E4-C146-AAF2-C6001085117B}"/>
              </a:ext>
            </a:extLst>
          </p:cNvPr>
          <p:cNvSpPr/>
          <p:nvPr/>
        </p:nvSpPr>
        <p:spPr>
          <a:xfrm>
            <a:off x="8292194" y="843677"/>
            <a:ext cx="290795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mg</a:t>
            </a:r>
            <a:r>
              <a:rPr lang="es-ES" dirty="0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</a:rPr>
              <a:t>get</a:t>
            </a:r>
            <a:r>
              <a:rPr lang="es-ES" dirty="0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</a:rPr>
              <a:t>sequences</a:t>
            </a:r>
            <a:r>
              <a:rPr lang="es-ES" dirty="0" err="1">
                <a:solidFill>
                  <a:srgbClr val="582800"/>
                </a:solidFill>
              </a:rPr>
              <a:t>-</a:t>
            </a:r>
            <a:r>
              <a:rPr lang="es-ES" b="1" dirty="0" err="1">
                <a:solidFill>
                  <a:srgbClr val="004461"/>
                </a:solidFill>
              </a:rPr>
              <a:t>for</a:t>
            </a:r>
            <a:r>
              <a:rPr lang="es-ES" dirty="0" err="1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</a:rPr>
              <a:t>function</a:t>
            </a:r>
            <a:r>
              <a:rPr lang="es-ES" dirty="0" err="1">
                <a:solidFill>
                  <a:srgbClr val="582800"/>
                </a:solidFill>
              </a:rPr>
              <a:t>.</a:t>
            </a:r>
            <a:r>
              <a:rPr lang="es-ES" dirty="0" err="1">
                <a:solidFill>
                  <a:srgbClr val="000000"/>
                </a:solidFill>
              </a:rPr>
              <a:t>py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>
                <a:solidFill>
                  <a:srgbClr val="004461"/>
                </a:solidFill>
              </a:rPr>
              <a:t>id</a:t>
            </a:r>
            <a:r>
              <a:rPr lang="es-ES" dirty="0"/>
              <a:t> </a:t>
            </a:r>
            <a:r>
              <a:rPr lang="es-ES" dirty="0">
                <a:solidFill>
                  <a:srgbClr val="4E9A06"/>
                </a:solidFill>
              </a:rPr>
              <a:t>"mgm4441680.3"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name</a:t>
            </a:r>
            <a:r>
              <a:rPr lang="es-ES" dirty="0"/>
              <a:t> </a:t>
            </a:r>
            <a:r>
              <a:rPr lang="es-ES" dirty="0">
                <a:solidFill>
                  <a:srgbClr val="4E9A06"/>
                </a:solidFill>
              </a:rPr>
              <a:t>"Central </a:t>
            </a:r>
            <a:r>
              <a:rPr lang="es-ES" dirty="0" err="1">
                <a:solidFill>
                  <a:srgbClr val="4E9A06"/>
                </a:solidFill>
              </a:rPr>
              <a:t>carbohydrate</a:t>
            </a:r>
            <a:r>
              <a:rPr lang="es-ES" dirty="0">
                <a:solidFill>
                  <a:srgbClr val="4E9A06"/>
                </a:solidFill>
              </a:rPr>
              <a:t> </a:t>
            </a:r>
            <a:r>
              <a:rPr lang="es-ES" dirty="0" err="1">
                <a:solidFill>
                  <a:srgbClr val="4E9A06"/>
                </a:solidFill>
              </a:rPr>
              <a:t>metabolism</a:t>
            </a:r>
            <a:r>
              <a:rPr lang="es-ES" dirty="0">
                <a:solidFill>
                  <a:srgbClr val="4E9A06"/>
                </a:solidFill>
              </a:rPr>
              <a:t>"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level</a:t>
            </a:r>
            <a:r>
              <a:rPr lang="es-ES" dirty="0"/>
              <a:t> </a:t>
            </a:r>
            <a:r>
              <a:rPr lang="es-ES" dirty="0">
                <a:solidFill>
                  <a:srgbClr val="000000"/>
                </a:solidFill>
              </a:rPr>
              <a:t>level2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source</a:t>
            </a:r>
            <a:r>
              <a:rPr lang="es-ES" dirty="0"/>
              <a:t> </a:t>
            </a:r>
            <a:r>
              <a:rPr lang="es-ES" dirty="0" err="1">
                <a:solidFill>
                  <a:srgbClr val="000000"/>
                </a:solidFill>
              </a:rPr>
              <a:t>Subsystems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evalue</a:t>
            </a:r>
            <a:r>
              <a:rPr lang="es-ES" dirty="0"/>
              <a:t> </a:t>
            </a:r>
            <a:r>
              <a:rPr lang="es-ES" dirty="0">
                <a:solidFill>
                  <a:srgbClr val="990000"/>
                </a:solidFill>
              </a:rPr>
              <a:t>10</a:t>
            </a:r>
            <a:r>
              <a:rPr lang="es-ES" dirty="0"/>
              <a:t> </a:t>
            </a:r>
          </a:p>
          <a:p>
            <a:br>
              <a:rPr lang="es-ES" dirty="0"/>
            </a:br>
            <a:endParaRPr lang="es-ES" dirty="0"/>
          </a:p>
        </p:txBody>
      </p:sp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207A29A8-25E9-E848-AD07-DC81B756A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70" y="0"/>
            <a:ext cx="7865918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DB1AEDA-F8CE-9845-8D9D-FEEBF38129DB}"/>
              </a:ext>
            </a:extLst>
          </p:cNvPr>
          <p:cNvSpPr/>
          <p:nvPr/>
        </p:nvSpPr>
        <p:spPr>
          <a:xfrm>
            <a:off x="8218053" y="3851871"/>
            <a:ext cx="36320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mg</a:t>
            </a:r>
            <a:r>
              <a:rPr lang="es-ES" dirty="0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</a:rPr>
              <a:t>get</a:t>
            </a:r>
            <a:r>
              <a:rPr lang="es-ES" dirty="0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</a:rPr>
              <a:t>sequences</a:t>
            </a:r>
            <a:r>
              <a:rPr lang="es-ES" dirty="0" err="1">
                <a:solidFill>
                  <a:srgbClr val="582800"/>
                </a:solidFill>
              </a:rPr>
              <a:t>-</a:t>
            </a:r>
            <a:r>
              <a:rPr lang="es-ES" b="1" dirty="0" err="1">
                <a:solidFill>
                  <a:srgbClr val="004461"/>
                </a:solidFill>
              </a:rPr>
              <a:t>for</a:t>
            </a:r>
            <a:r>
              <a:rPr lang="es-ES" dirty="0" err="1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</a:rPr>
              <a:t>taxon</a:t>
            </a:r>
            <a:r>
              <a:rPr lang="es-ES" dirty="0" err="1">
                <a:solidFill>
                  <a:srgbClr val="582800"/>
                </a:solidFill>
              </a:rPr>
              <a:t>.</a:t>
            </a:r>
            <a:r>
              <a:rPr lang="es-ES" dirty="0" err="1">
                <a:solidFill>
                  <a:srgbClr val="000000"/>
                </a:solidFill>
              </a:rPr>
              <a:t>py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>
                <a:solidFill>
                  <a:srgbClr val="004461"/>
                </a:solidFill>
              </a:rPr>
              <a:t>id</a:t>
            </a:r>
            <a:r>
              <a:rPr lang="es-ES" dirty="0"/>
              <a:t> </a:t>
            </a:r>
            <a:r>
              <a:rPr lang="es-ES" dirty="0">
                <a:solidFill>
                  <a:srgbClr val="4E9A06"/>
                </a:solidFill>
              </a:rPr>
              <a:t>"mgm4441680.3"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name</a:t>
            </a:r>
            <a:r>
              <a:rPr lang="es-ES" dirty="0"/>
              <a:t> </a:t>
            </a:r>
            <a:r>
              <a:rPr lang="es-ES" dirty="0" err="1">
                <a:solidFill>
                  <a:srgbClr val="000000"/>
                </a:solidFill>
              </a:rPr>
              <a:t>Lachnospiraceae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level</a:t>
            </a:r>
            <a:r>
              <a:rPr lang="es-ES" dirty="0"/>
              <a:t> </a:t>
            </a:r>
            <a:r>
              <a:rPr lang="es-ES" dirty="0" err="1">
                <a:solidFill>
                  <a:srgbClr val="000000"/>
                </a:solidFill>
              </a:rPr>
              <a:t>family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source</a:t>
            </a:r>
            <a:r>
              <a:rPr lang="es-ES" dirty="0"/>
              <a:t> </a:t>
            </a:r>
            <a:r>
              <a:rPr lang="es-ES" dirty="0" err="1">
                <a:solidFill>
                  <a:srgbClr val="000000"/>
                </a:solidFill>
              </a:rPr>
              <a:t>RefSeq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evalue</a:t>
            </a:r>
            <a:r>
              <a:rPr lang="es-ES" dirty="0"/>
              <a:t> </a:t>
            </a:r>
            <a:r>
              <a:rPr lang="es-ES" dirty="0">
                <a:solidFill>
                  <a:srgbClr val="990000"/>
                </a:solidFill>
              </a:rPr>
              <a:t>8</a:t>
            </a:r>
            <a:r>
              <a:rPr lang="es-ES" dirty="0"/>
              <a:t> </a:t>
            </a:r>
          </a:p>
          <a:p>
            <a:br>
              <a:rPr lang="es-ES" dirty="0"/>
            </a:br>
            <a:endParaRPr lang="es-ES" dirty="0"/>
          </a:p>
        </p:txBody>
      </p:sp>
      <p:sp>
        <p:nvSpPr>
          <p:cNvPr id="7" name="Marcador de texto 4">
            <a:extLst>
              <a:ext uri="{FF2B5EF4-FFF2-40B4-BE49-F238E27FC236}">
                <a16:creationId xmlns:a16="http://schemas.microsoft.com/office/drawing/2014/main" id="{48E0F965-5C1A-414C-9946-8302C4CB61A4}"/>
              </a:ext>
            </a:extLst>
          </p:cNvPr>
          <p:cNvSpPr txBox="1">
            <a:spLocks/>
          </p:cNvSpPr>
          <p:nvPr/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SESIÓN 5</a:t>
            </a:r>
          </a:p>
        </p:txBody>
      </p:sp>
    </p:spTree>
    <p:extLst>
      <p:ext uri="{BB962C8B-B14F-4D97-AF65-F5344CB8AC3E}">
        <p14:creationId xmlns:p14="http://schemas.microsoft.com/office/powerpoint/2010/main" val="56982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1AA051A5-D0AC-3A46-8E94-831BDDCF7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85" y="0"/>
            <a:ext cx="845936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EBBA37D-1999-3740-B52F-2BF7A481426A}"/>
              </a:ext>
            </a:extLst>
          </p:cNvPr>
          <p:cNvSpPr/>
          <p:nvPr/>
        </p:nvSpPr>
        <p:spPr>
          <a:xfrm>
            <a:off x="8361406" y="1634167"/>
            <a:ext cx="316744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mg</a:t>
            </a:r>
            <a:r>
              <a:rPr lang="es-ES" dirty="0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</a:rPr>
              <a:t>get</a:t>
            </a:r>
            <a:r>
              <a:rPr lang="es-ES" dirty="0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</a:rPr>
              <a:t>annotation</a:t>
            </a:r>
            <a:r>
              <a:rPr lang="es-ES" dirty="0" err="1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4461"/>
                </a:solidFill>
              </a:rPr>
              <a:t>set</a:t>
            </a:r>
            <a:r>
              <a:rPr lang="es-ES" dirty="0" err="1">
                <a:solidFill>
                  <a:srgbClr val="582800"/>
                </a:solidFill>
              </a:rPr>
              <a:t>.</a:t>
            </a:r>
            <a:r>
              <a:rPr lang="es-ES" dirty="0" err="1">
                <a:solidFill>
                  <a:srgbClr val="000000"/>
                </a:solidFill>
              </a:rPr>
              <a:t>py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>
                <a:solidFill>
                  <a:srgbClr val="004461"/>
                </a:solidFill>
              </a:rPr>
              <a:t>id</a:t>
            </a:r>
            <a:r>
              <a:rPr lang="es-ES" dirty="0"/>
              <a:t> </a:t>
            </a:r>
            <a:r>
              <a:rPr lang="es-ES" dirty="0">
                <a:solidFill>
                  <a:srgbClr val="4E9A06"/>
                </a:solidFill>
              </a:rPr>
              <a:t>"mgm4441680.3"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>
                <a:solidFill>
                  <a:srgbClr val="000000"/>
                </a:solidFill>
              </a:rPr>
              <a:t>top</a:t>
            </a:r>
            <a:r>
              <a:rPr lang="es-ES" dirty="0"/>
              <a:t> </a:t>
            </a:r>
            <a:r>
              <a:rPr lang="es-ES" dirty="0">
                <a:solidFill>
                  <a:srgbClr val="990000"/>
                </a:solidFill>
              </a:rPr>
              <a:t>5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level</a:t>
            </a:r>
            <a:r>
              <a:rPr lang="es-ES" dirty="0"/>
              <a:t> </a:t>
            </a:r>
            <a:r>
              <a:rPr lang="es-ES" dirty="0" err="1">
                <a:solidFill>
                  <a:srgbClr val="000000"/>
                </a:solidFill>
              </a:rPr>
              <a:t>genus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source</a:t>
            </a:r>
            <a:r>
              <a:rPr lang="es-ES" dirty="0"/>
              <a:t> </a:t>
            </a:r>
            <a:r>
              <a:rPr lang="es-ES" dirty="0">
                <a:solidFill>
                  <a:srgbClr val="000000"/>
                </a:solidFill>
              </a:rPr>
              <a:t>SEED</a:t>
            </a:r>
            <a:r>
              <a:rPr lang="es-ES" dirty="0"/>
              <a:t> </a:t>
            </a:r>
          </a:p>
          <a:p>
            <a:br>
              <a:rPr lang="es-ES" dirty="0"/>
            </a:b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3019CB1-30C5-9942-A9F3-FFB40CEFE724}"/>
              </a:ext>
            </a:extLst>
          </p:cNvPr>
          <p:cNvSpPr/>
          <p:nvPr/>
        </p:nvSpPr>
        <p:spPr>
          <a:xfrm>
            <a:off x="8460260" y="3746505"/>
            <a:ext cx="31674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mg</a:t>
            </a:r>
            <a:r>
              <a:rPr lang="es-ES" dirty="0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</a:rPr>
              <a:t>abundant</a:t>
            </a:r>
            <a:r>
              <a:rPr lang="es-ES" dirty="0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</a:rPr>
              <a:t>functions</a:t>
            </a:r>
            <a:r>
              <a:rPr lang="es-ES" dirty="0" err="1">
                <a:solidFill>
                  <a:srgbClr val="582800"/>
                </a:solidFill>
              </a:rPr>
              <a:t>.</a:t>
            </a:r>
            <a:r>
              <a:rPr lang="es-ES" dirty="0" err="1">
                <a:solidFill>
                  <a:srgbClr val="000000"/>
                </a:solidFill>
              </a:rPr>
              <a:t>py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>
                <a:solidFill>
                  <a:srgbClr val="004461"/>
                </a:solidFill>
              </a:rPr>
              <a:t>id</a:t>
            </a:r>
            <a:r>
              <a:rPr lang="es-ES" dirty="0"/>
              <a:t> </a:t>
            </a:r>
            <a:r>
              <a:rPr lang="es-ES" dirty="0">
                <a:solidFill>
                  <a:srgbClr val="4E9A06"/>
                </a:solidFill>
              </a:rPr>
              <a:t>"mgm4441680.3"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level</a:t>
            </a:r>
            <a:r>
              <a:rPr lang="es-ES" dirty="0"/>
              <a:t> </a:t>
            </a:r>
            <a:r>
              <a:rPr lang="es-ES" dirty="0">
                <a:solidFill>
                  <a:srgbClr val="000000"/>
                </a:solidFill>
              </a:rPr>
              <a:t>level3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source</a:t>
            </a:r>
            <a:r>
              <a:rPr lang="es-ES" dirty="0"/>
              <a:t> </a:t>
            </a:r>
            <a:r>
              <a:rPr lang="es-ES" dirty="0" err="1">
                <a:solidFill>
                  <a:srgbClr val="000000"/>
                </a:solidFill>
              </a:rPr>
              <a:t>Subsystems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>
                <a:solidFill>
                  <a:srgbClr val="000000"/>
                </a:solidFill>
              </a:rPr>
              <a:t>top</a:t>
            </a:r>
            <a:r>
              <a:rPr lang="es-ES" dirty="0"/>
              <a:t> </a:t>
            </a:r>
            <a:r>
              <a:rPr lang="es-ES" dirty="0">
                <a:solidFill>
                  <a:srgbClr val="990000"/>
                </a:solidFill>
              </a:rPr>
              <a:t>20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evalue</a:t>
            </a:r>
            <a:r>
              <a:rPr lang="es-ES" dirty="0"/>
              <a:t> </a:t>
            </a:r>
            <a:r>
              <a:rPr lang="es-ES" dirty="0">
                <a:solidFill>
                  <a:srgbClr val="990000"/>
                </a:solidFill>
              </a:rPr>
              <a:t>8</a:t>
            </a:r>
            <a:r>
              <a:rPr lang="es-ES" dirty="0"/>
              <a:t> </a:t>
            </a:r>
          </a:p>
          <a:p>
            <a:br>
              <a:rPr lang="es-ES" dirty="0"/>
            </a:b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697E81E-10B1-5644-899A-CB9F2FCFCB03}"/>
              </a:ext>
            </a:extLst>
          </p:cNvPr>
          <p:cNvSpPr txBox="1">
            <a:spLocks/>
          </p:cNvSpPr>
          <p:nvPr/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SESIÓN 5</a:t>
            </a:r>
          </a:p>
        </p:txBody>
      </p:sp>
    </p:spTree>
    <p:extLst>
      <p:ext uri="{BB962C8B-B14F-4D97-AF65-F5344CB8AC3E}">
        <p14:creationId xmlns:p14="http://schemas.microsoft.com/office/powerpoint/2010/main" val="419362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1E67CAA-5DC8-6847-B71C-58E391544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67" y="0"/>
            <a:ext cx="7585211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1F8CD9A-B6A6-4D49-8374-CF7DE46FC3A0}"/>
              </a:ext>
            </a:extLst>
          </p:cNvPr>
          <p:cNvSpPr/>
          <p:nvPr/>
        </p:nvSpPr>
        <p:spPr>
          <a:xfrm>
            <a:off x="8769178" y="905814"/>
            <a:ext cx="315097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m5nr</a:t>
            </a:r>
            <a:r>
              <a:rPr lang="es-ES" dirty="0">
                <a:solidFill>
                  <a:srgbClr val="582800"/>
                </a:solidFill>
              </a:rPr>
              <a:t>-</a:t>
            </a:r>
            <a:r>
              <a:rPr lang="es-ES" dirty="0">
                <a:solidFill>
                  <a:srgbClr val="000000"/>
                </a:solidFill>
              </a:rPr>
              <a:t>tools</a:t>
            </a:r>
            <a:r>
              <a:rPr lang="es-ES" dirty="0">
                <a:solidFill>
                  <a:srgbClr val="582800"/>
                </a:solidFill>
              </a:rPr>
              <a:t>.</a:t>
            </a:r>
            <a:r>
              <a:rPr lang="es-ES" dirty="0">
                <a:solidFill>
                  <a:srgbClr val="000000"/>
                </a:solidFill>
              </a:rPr>
              <a:t>pl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>
                <a:solidFill>
                  <a:srgbClr val="000000"/>
                </a:solidFill>
              </a:rPr>
              <a:t>api</a:t>
            </a:r>
            <a:r>
              <a:rPr lang="es-ES" dirty="0"/>
              <a:t> </a:t>
            </a:r>
            <a:r>
              <a:rPr lang="es-ES" dirty="0">
                <a:solidFill>
                  <a:srgbClr val="4E9A06"/>
                </a:solidFill>
              </a:rPr>
              <a:t>"https://</a:t>
            </a:r>
            <a:r>
              <a:rPr lang="es-ES" dirty="0" err="1">
                <a:solidFill>
                  <a:srgbClr val="4E9A06"/>
                </a:solidFill>
              </a:rPr>
              <a:t>api.mg-rast.org</a:t>
            </a:r>
            <a:r>
              <a:rPr lang="es-ES" dirty="0">
                <a:solidFill>
                  <a:srgbClr val="4E9A06"/>
                </a:solidFill>
              </a:rPr>
              <a:t>/1"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option</a:t>
            </a:r>
            <a:r>
              <a:rPr lang="es-ES" dirty="0"/>
              <a:t> </a:t>
            </a:r>
            <a:r>
              <a:rPr lang="es-ES" dirty="0" err="1">
                <a:solidFill>
                  <a:srgbClr val="000000"/>
                </a:solidFill>
              </a:rPr>
              <a:t>annotation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source</a:t>
            </a:r>
            <a:r>
              <a:rPr lang="es-ES" dirty="0"/>
              <a:t> </a:t>
            </a:r>
            <a:r>
              <a:rPr lang="es-ES" dirty="0" err="1">
                <a:solidFill>
                  <a:srgbClr val="000000"/>
                </a:solidFill>
              </a:rPr>
              <a:t>RefSeq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>
                <a:solidFill>
                  <a:srgbClr val="000000"/>
                </a:solidFill>
              </a:rPr>
              <a:t>md5</a:t>
            </a:r>
            <a:r>
              <a:rPr lang="es-ES" dirty="0"/>
              <a:t> </a:t>
            </a:r>
            <a:r>
              <a:rPr lang="es-ES" dirty="0">
                <a:solidFill>
                  <a:srgbClr val="990000"/>
                </a:solidFill>
              </a:rPr>
              <a:t>0</a:t>
            </a:r>
            <a:r>
              <a:rPr lang="es-ES" dirty="0">
                <a:solidFill>
                  <a:srgbClr val="000000"/>
                </a:solidFill>
              </a:rPr>
              <a:t>b95101ffea9396db4126e4656460ce5</a:t>
            </a:r>
            <a:r>
              <a:rPr lang="es-ES" b="1" dirty="0">
                <a:solidFill>
                  <a:srgbClr val="000000"/>
                </a:solidFill>
              </a:rPr>
              <a:t>,</a:t>
            </a:r>
            <a:r>
              <a:rPr lang="es-ES" dirty="0">
                <a:solidFill>
                  <a:srgbClr val="990000"/>
                </a:solidFill>
              </a:rPr>
              <a:t>068792e95</a:t>
            </a:r>
            <a:r>
              <a:rPr lang="es-ES" dirty="0">
                <a:solidFill>
                  <a:srgbClr val="000000"/>
                </a:solidFill>
              </a:rPr>
              <a:t>e38032059ba7d9c26c1be78</a:t>
            </a:r>
            <a:r>
              <a:rPr lang="es-ES" b="1" dirty="0">
                <a:solidFill>
                  <a:srgbClr val="000000"/>
                </a:solidFill>
              </a:rPr>
              <a:t>,</a:t>
            </a:r>
            <a:r>
              <a:rPr lang="es-ES" dirty="0">
                <a:solidFill>
                  <a:srgbClr val="990000"/>
                </a:solidFill>
              </a:rPr>
              <a:t>0</a:t>
            </a:r>
            <a:r>
              <a:rPr lang="es-ES" dirty="0">
                <a:solidFill>
                  <a:srgbClr val="000000"/>
                </a:solidFill>
              </a:rPr>
              <a:t>b96c92ce600d8b2427eedbc221642f1</a:t>
            </a:r>
            <a:r>
              <a:rPr lang="es-ES" dirty="0"/>
              <a:t> </a:t>
            </a:r>
          </a:p>
          <a:p>
            <a:br>
              <a:rPr lang="es-ES" dirty="0"/>
            </a:b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217FD2E-66AD-014E-9C34-D1D009BD7DCA}"/>
              </a:ext>
            </a:extLst>
          </p:cNvPr>
          <p:cNvSpPr/>
          <p:nvPr/>
        </p:nvSpPr>
        <p:spPr>
          <a:xfrm>
            <a:off x="8918569" y="4158906"/>
            <a:ext cx="301596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mg</a:t>
            </a:r>
            <a:r>
              <a:rPr lang="es-ES" dirty="0">
                <a:solidFill>
                  <a:srgbClr val="582800"/>
                </a:solidFill>
              </a:rPr>
              <a:t>-</a:t>
            </a:r>
            <a:r>
              <a:rPr lang="es-ES" dirty="0">
                <a:solidFill>
                  <a:srgbClr val="000000"/>
                </a:solidFill>
              </a:rPr>
              <a:t>compare</a:t>
            </a:r>
            <a:r>
              <a:rPr lang="es-ES" dirty="0">
                <a:solidFill>
                  <a:srgbClr val="582800"/>
                </a:solidFill>
              </a:rPr>
              <a:t>-</a:t>
            </a:r>
            <a:r>
              <a:rPr lang="es-ES" dirty="0" err="1">
                <a:solidFill>
                  <a:srgbClr val="000000"/>
                </a:solidFill>
              </a:rPr>
              <a:t>functions</a:t>
            </a:r>
            <a:r>
              <a:rPr lang="es-ES" dirty="0" err="1">
                <a:solidFill>
                  <a:srgbClr val="582800"/>
                </a:solidFill>
              </a:rPr>
              <a:t>.</a:t>
            </a:r>
            <a:r>
              <a:rPr lang="es-ES" dirty="0" err="1">
                <a:solidFill>
                  <a:srgbClr val="000000"/>
                </a:solidFill>
              </a:rPr>
              <a:t>py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ids</a:t>
            </a:r>
            <a:r>
              <a:rPr lang="es-ES" dirty="0"/>
              <a:t> </a:t>
            </a:r>
            <a:r>
              <a:rPr lang="es-ES" dirty="0">
                <a:solidFill>
                  <a:srgbClr val="4E9A06"/>
                </a:solidFill>
              </a:rPr>
              <a:t>"mgm4441679.3,mgm4441680.3,mgm4441681.3,mgm4441682.3"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level</a:t>
            </a:r>
            <a:r>
              <a:rPr lang="es-ES" dirty="0"/>
              <a:t> </a:t>
            </a:r>
            <a:r>
              <a:rPr lang="es-ES" dirty="0">
                <a:solidFill>
                  <a:srgbClr val="000000"/>
                </a:solidFill>
              </a:rPr>
              <a:t>level2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source</a:t>
            </a:r>
            <a:r>
              <a:rPr lang="es-ES" dirty="0"/>
              <a:t> </a:t>
            </a:r>
            <a:r>
              <a:rPr lang="es-ES" dirty="0">
                <a:solidFill>
                  <a:srgbClr val="000000"/>
                </a:solidFill>
              </a:rPr>
              <a:t>KO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4461"/>
                </a:solidFill>
              </a:rPr>
              <a:t>format</a:t>
            </a:r>
            <a:r>
              <a:rPr lang="es-ES" dirty="0"/>
              <a:t> </a:t>
            </a:r>
            <a:r>
              <a:rPr lang="es-ES" dirty="0" err="1">
                <a:solidFill>
                  <a:srgbClr val="000000"/>
                </a:solidFill>
              </a:rPr>
              <a:t>text</a:t>
            </a:r>
            <a:r>
              <a:rPr lang="es-ES" dirty="0"/>
              <a:t> </a:t>
            </a:r>
            <a:r>
              <a:rPr lang="es-ES" dirty="0">
                <a:solidFill>
                  <a:srgbClr val="582800"/>
                </a:solidFill>
              </a:rPr>
              <a:t>--</a:t>
            </a:r>
            <a:r>
              <a:rPr lang="es-ES" dirty="0" err="1">
                <a:solidFill>
                  <a:srgbClr val="000000"/>
                </a:solidFill>
              </a:rPr>
              <a:t>evalue</a:t>
            </a:r>
            <a:r>
              <a:rPr lang="es-ES" dirty="0"/>
              <a:t> </a:t>
            </a:r>
            <a:r>
              <a:rPr lang="es-ES" dirty="0">
                <a:solidFill>
                  <a:srgbClr val="990000"/>
                </a:solidFill>
              </a:rPr>
              <a:t>8</a:t>
            </a:r>
            <a:r>
              <a:rPr lang="es-ES" dirty="0"/>
              <a:t> </a:t>
            </a:r>
          </a:p>
          <a:p>
            <a:br>
              <a:rPr lang="es-ES" dirty="0"/>
            </a:br>
            <a:endParaRPr lang="es-ES" dirty="0">
              <a:effectLst/>
            </a:endParaRP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3DFFADC-721F-1A4E-9F0E-A9F3EA1FE443}"/>
              </a:ext>
            </a:extLst>
          </p:cNvPr>
          <p:cNvSpPr txBox="1">
            <a:spLocks/>
          </p:cNvSpPr>
          <p:nvPr/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SESIÓN 5</a:t>
            </a:r>
          </a:p>
        </p:txBody>
      </p:sp>
    </p:spTree>
    <p:extLst>
      <p:ext uri="{BB962C8B-B14F-4D97-AF65-F5344CB8AC3E}">
        <p14:creationId xmlns:p14="http://schemas.microsoft.com/office/powerpoint/2010/main" val="2432725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A62683E-A572-AF44-93E3-88D5F9E39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32314"/>
            <a:ext cx="5141389" cy="2638344"/>
          </a:xfrm>
          <a:prstGeom prst="rect">
            <a:avLst/>
          </a:prstGeom>
        </p:spPr>
      </p:pic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9379661A-011B-6240-A75D-E08CF9386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166" y="3057636"/>
            <a:ext cx="4114800" cy="31877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740B40B3-36B1-8E42-B0D7-9D6B95B278FE}"/>
              </a:ext>
            </a:extLst>
          </p:cNvPr>
          <p:cNvSpPr/>
          <p:nvPr/>
        </p:nvSpPr>
        <p:spPr>
          <a:xfrm>
            <a:off x="1113166" y="688864"/>
            <a:ext cx="99656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Desde la interfaz web MG-RAST se hace posible dos tipos de operaciones:</a:t>
            </a:r>
          </a:p>
          <a:p>
            <a:endParaRPr lang="es-E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</a:rPr>
              <a:t>Subir los propios datos, </a:t>
            </a:r>
            <a:r>
              <a:rPr lang="es-ES" dirty="0" err="1">
                <a:latin typeface="Arial" panose="020B0604020202020204" pitchFamily="34" charset="0"/>
              </a:rPr>
              <a:t>fastq</a:t>
            </a:r>
            <a:r>
              <a:rPr lang="es-ES" dirty="0">
                <a:latin typeface="Arial" panose="020B0604020202020204" pitchFamily="34" charset="0"/>
              </a:rPr>
              <a:t> y metadatos</a:t>
            </a:r>
          </a:p>
          <a:p>
            <a:pPr marL="285750" indent="-285750">
              <a:buFontTx/>
              <a:buChar char="-"/>
            </a:pPr>
            <a:endParaRPr lang="es-E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</a:rPr>
              <a:t>Analizar datos ya depositados</a:t>
            </a:r>
          </a:p>
          <a:p>
            <a:pPr marL="285750" indent="-285750">
              <a:buFontTx/>
              <a:buChar char="-"/>
            </a:pPr>
            <a:endParaRPr lang="es-ES" dirty="0">
              <a:latin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</a:rPr>
              <a:t> Los datos que se suben permanecen privados a no ser que se diga lo contrario.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D4EE195-8AB7-E943-A411-D4A6C943BC26}"/>
              </a:ext>
            </a:extLst>
          </p:cNvPr>
          <p:cNvSpPr txBox="1">
            <a:spLocks/>
          </p:cNvSpPr>
          <p:nvPr/>
        </p:nvSpPr>
        <p:spPr>
          <a:xfrm>
            <a:off x="257464" y="6399353"/>
            <a:ext cx="4114249" cy="276999"/>
          </a:xfr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SESIÓN 5</a:t>
            </a:r>
          </a:p>
        </p:txBody>
      </p:sp>
    </p:spTree>
    <p:extLst>
      <p:ext uri="{BB962C8B-B14F-4D97-AF65-F5344CB8AC3E}">
        <p14:creationId xmlns:p14="http://schemas.microsoft.com/office/powerpoint/2010/main" val="1543326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DF8D8F9C-79BE-094D-8F8E-411863BBAECC}"/>
              </a:ext>
            </a:extLst>
          </p:cNvPr>
          <p:cNvSpPr txBox="1">
            <a:spLocks/>
          </p:cNvSpPr>
          <p:nvPr/>
        </p:nvSpPr>
        <p:spPr>
          <a:xfrm>
            <a:off x="257463" y="894089"/>
            <a:ext cx="9385301" cy="523642"/>
          </a:xfr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dirty="0">
                <a:solidFill>
                  <a:schemeClr val="bg2"/>
                </a:solidFill>
              </a:rPr>
              <a:t>HANDS ON: Análisis de datos en MG-RAST </a:t>
            </a:r>
          </a:p>
        </p:txBody>
      </p:sp>
      <p:pic>
        <p:nvPicPr>
          <p:cNvPr id="10" name="Imagen 9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DDBCC7C-4E77-1E46-93AD-28DBC3F7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441" y="2001982"/>
            <a:ext cx="7302500" cy="3048000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28084C35-05AA-7E4D-BA16-8DE540274ECF}"/>
              </a:ext>
            </a:extLst>
          </p:cNvPr>
          <p:cNvSpPr/>
          <p:nvPr/>
        </p:nvSpPr>
        <p:spPr>
          <a:xfrm>
            <a:off x="6096001" y="3990109"/>
            <a:ext cx="2078182" cy="706582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CEF1CEB-AE7A-A041-A62A-70C6A4EA43F4}"/>
              </a:ext>
            </a:extLst>
          </p:cNvPr>
          <p:cNvSpPr/>
          <p:nvPr/>
        </p:nvSpPr>
        <p:spPr>
          <a:xfrm>
            <a:off x="4122395" y="5264901"/>
            <a:ext cx="2672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www.mg-rast.org</a:t>
            </a:r>
            <a:r>
              <a:rPr lang="es-ES" dirty="0"/>
              <a:t>/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id="{1F58327E-986B-7346-BEBF-9F6ABBA9B025}"/>
              </a:ext>
            </a:extLst>
          </p:cNvPr>
          <p:cNvSpPr txBox="1">
            <a:spLocks/>
          </p:cNvSpPr>
          <p:nvPr/>
        </p:nvSpPr>
        <p:spPr>
          <a:xfrm>
            <a:off x="257464" y="6399353"/>
            <a:ext cx="4114249" cy="276999"/>
          </a:xfr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SESIÓN 5</a:t>
            </a:r>
          </a:p>
        </p:txBody>
      </p:sp>
    </p:spTree>
    <p:extLst>
      <p:ext uri="{BB962C8B-B14F-4D97-AF65-F5344CB8AC3E}">
        <p14:creationId xmlns:p14="http://schemas.microsoft.com/office/powerpoint/2010/main" val="3828235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DF8D8F9C-79BE-094D-8F8E-411863BBAECC}"/>
              </a:ext>
            </a:extLst>
          </p:cNvPr>
          <p:cNvSpPr txBox="1">
            <a:spLocks/>
          </p:cNvSpPr>
          <p:nvPr/>
        </p:nvSpPr>
        <p:spPr>
          <a:xfrm>
            <a:off x="257463" y="894089"/>
            <a:ext cx="9385301" cy="523642"/>
          </a:xfr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dirty="0">
                <a:solidFill>
                  <a:schemeClr val="bg2"/>
                </a:solidFill>
              </a:rPr>
              <a:t>HANDS ON: Análisis de datos en MG-RAST 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BD25875-2AE6-1742-BAFF-02E5ADFFB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373" y="1570866"/>
            <a:ext cx="5410200" cy="4483100"/>
          </a:xfrm>
          <a:prstGeom prst="rect">
            <a:avLst/>
          </a:prstGeom>
        </p:spPr>
      </p:pic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A980679-82C5-404F-80A0-EE1534501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8" y="1929246"/>
            <a:ext cx="4839966" cy="3228686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2816D9E4-3BF8-EC42-A676-BEC282427CFC}"/>
              </a:ext>
            </a:extLst>
          </p:cNvPr>
          <p:cNvSpPr/>
          <p:nvPr/>
        </p:nvSpPr>
        <p:spPr>
          <a:xfrm>
            <a:off x="561577" y="5684634"/>
            <a:ext cx="103541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Creamos un análisis con 3 muestras: Las seleccionamos de la pestaña </a:t>
            </a:r>
            <a:r>
              <a:rPr lang="es-ES" dirty="0" err="1"/>
              <a:t>shotgun</a:t>
            </a:r>
            <a:r>
              <a:rPr lang="es-ES" dirty="0"/>
              <a:t> y son 0.2 </a:t>
            </a:r>
            <a:r>
              <a:rPr lang="es-ES" dirty="0" err="1"/>
              <a:t>mm_MG</a:t>
            </a:r>
            <a:r>
              <a:rPr lang="es-ES" dirty="0"/>
              <a:t>,</a:t>
            </a:r>
          </a:p>
          <a:p>
            <a:r>
              <a:rPr lang="es-ES" dirty="0"/>
              <a:t>0.2 </a:t>
            </a:r>
            <a:r>
              <a:rPr lang="es-ES" dirty="0" err="1"/>
              <a:t>mm_MT</a:t>
            </a:r>
            <a:r>
              <a:rPr lang="es-ES" dirty="0"/>
              <a:t> y 0.2-0.5 </a:t>
            </a:r>
            <a:r>
              <a:rPr lang="es-ES" dirty="0" err="1"/>
              <a:t>mm_MT</a:t>
            </a:r>
            <a:endParaRPr lang="es-ES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D5A0CD3-BD7A-BB47-819D-F7B6E28097B4}"/>
              </a:ext>
            </a:extLst>
          </p:cNvPr>
          <p:cNvSpPr/>
          <p:nvPr/>
        </p:nvSpPr>
        <p:spPr>
          <a:xfrm>
            <a:off x="6807198" y="2596958"/>
            <a:ext cx="1676402" cy="1060642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A69C98A-ABD8-FB42-944A-A8AFC35053CA}"/>
              </a:ext>
            </a:extLst>
          </p:cNvPr>
          <p:cNvSpPr/>
          <p:nvPr/>
        </p:nvSpPr>
        <p:spPr>
          <a:xfrm>
            <a:off x="9504023" y="3282095"/>
            <a:ext cx="893044" cy="1060642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CB0577F-85E7-EE44-990A-DC0875DCAA75}"/>
              </a:ext>
            </a:extLst>
          </p:cNvPr>
          <p:cNvSpPr/>
          <p:nvPr/>
        </p:nvSpPr>
        <p:spPr>
          <a:xfrm>
            <a:off x="880533" y="3953044"/>
            <a:ext cx="459894" cy="1060642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12" name="Marcador de texto 4">
            <a:extLst>
              <a:ext uri="{FF2B5EF4-FFF2-40B4-BE49-F238E27FC236}">
                <a16:creationId xmlns:a16="http://schemas.microsoft.com/office/drawing/2014/main" id="{242E6600-7237-0B4E-AF80-3FA552B7BE6A}"/>
              </a:ext>
            </a:extLst>
          </p:cNvPr>
          <p:cNvSpPr txBox="1">
            <a:spLocks/>
          </p:cNvSpPr>
          <p:nvPr/>
        </p:nvSpPr>
        <p:spPr>
          <a:xfrm>
            <a:off x="257464" y="6399353"/>
            <a:ext cx="4114249" cy="276999"/>
          </a:xfr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SESIÓN 5</a:t>
            </a:r>
          </a:p>
        </p:txBody>
      </p:sp>
    </p:spTree>
    <p:extLst>
      <p:ext uri="{BB962C8B-B14F-4D97-AF65-F5344CB8AC3E}">
        <p14:creationId xmlns:p14="http://schemas.microsoft.com/office/powerpoint/2010/main" val="4054358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DF8D8F9C-79BE-094D-8F8E-411863BBAECC}"/>
              </a:ext>
            </a:extLst>
          </p:cNvPr>
          <p:cNvSpPr txBox="1">
            <a:spLocks/>
          </p:cNvSpPr>
          <p:nvPr/>
        </p:nvSpPr>
        <p:spPr>
          <a:xfrm>
            <a:off x="257463" y="894089"/>
            <a:ext cx="9385301" cy="523642"/>
          </a:xfr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dirty="0">
                <a:solidFill>
                  <a:schemeClr val="bg2"/>
                </a:solidFill>
              </a:rPr>
              <a:t>HANDS ON: Análisis de datos en MG-RAST </a:t>
            </a:r>
          </a:p>
        </p:txBody>
      </p:sp>
      <p:pic>
        <p:nvPicPr>
          <p:cNvPr id="5" name="Imagen 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239B7B8F-A30C-0443-BC87-C87604E2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773" y="2031919"/>
            <a:ext cx="2870200" cy="440223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79C9FDB-D000-4D42-8409-9D534AF605CC}"/>
              </a:ext>
            </a:extLst>
          </p:cNvPr>
          <p:cNvSpPr/>
          <p:nvPr/>
        </p:nvSpPr>
        <p:spPr>
          <a:xfrm>
            <a:off x="878609" y="2255634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Exploración de los distintos formatos de análisis y a distintos niveles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EFC0E12E-61AF-EA4E-BD22-B19C17FE6A62}"/>
              </a:ext>
            </a:extLst>
          </p:cNvPr>
          <p:cNvSpPr/>
          <p:nvPr/>
        </p:nvSpPr>
        <p:spPr>
          <a:xfrm>
            <a:off x="9213270" y="3228107"/>
            <a:ext cx="734290" cy="789709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2"/>
                </a:solidFill>
              </a:ln>
              <a:noFill/>
            </a:endParaRPr>
          </a:p>
        </p:txBody>
      </p:sp>
      <p:pic>
        <p:nvPicPr>
          <p:cNvPr id="10" name="Imagen 9" descr="Tabla&#10;&#10;Descripción generada automáticamente">
            <a:extLst>
              <a:ext uri="{FF2B5EF4-FFF2-40B4-BE49-F238E27FC236}">
                <a16:creationId xmlns:a16="http://schemas.microsoft.com/office/drawing/2014/main" id="{BF8B492C-26D6-3C4F-B810-4DEFB6CDE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700" y="2624966"/>
            <a:ext cx="6933046" cy="3914701"/>
          </a:xfrm>
          <a:prstGeom prst="rect">
            <a:avLst/>
          </a:prstGeom>
        </p:spPr>
      </p:pic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E93A6183-58B2-8640-9A8E-0F0F8ECC16CD}"/>
              </a:ext>
            </a:extLst>
          </p:cNvPr>
          <p:cNvSpPr txBox="1">
            <a:spLocks/>
          </p:cNvSpPr>
          <p:nvPr/>
        </p:nvSpPr>
        <p:spPr>
          <a:xfrm>
            <a:off x="257464" y="6399353"/>
            <a:ext cx="4114249" cy="276999"/>
          </a:xfr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SESIÓN 5</a:t>
            </a:r>
          </a:p>
        </p:txBody>
      </p:sp>
    </p:spTree>
    <p:extLst>
      <p:ext uri="{BB962C8B-B14F-4D97-AF65-F5344CB8AC3E}">
        <p14:creationId xmlns:p14="http://schemas.microsoft.com/office/powerpoint/2010/main" val="114900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DF8D8F9C-79BE-094D-8F8E-411863BBAECC}"/>
              </a:ext>
            </a:extLst>
          </p:cNvPr>
          <p:cNvSpPr txBox="1">
            <a:spLocks/>
          </p:cNvSpPr>
          <p:nvPr/>
        </p:nvSpPr>
        <p:spPr>
          <a:xfrm>
            <a:off x="257463" y="894089"/>
            <a:ext cx="9385301" cy="523642"/>
          </a:xfr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dirty="0">
                <a:solidFill>
                  <a:schemeClr val="bg2"/>
                </a:solidFill>
              </a:rPr>
              <a:t>HANDS ON: Análisis de datos en MG-RAST </a:t>
            </a:r>
          </a:p>
        </p:txBody>
      </p:sp>
      <p:pic>
        <p:nvPicPr>
          <p:cNvPr id="5" name="Imagen 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239B7B8F-A30C-0443-BC87-C87604E2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191" y="2133599"/>
            <a:ext cx="2870200" cy="440223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79C9FDB-D000-4D42-8409-9D534AF605CC}"/>
              </a:ext>
            </a:extLst>
          </p:cNvPr>
          <p:cNvSpPr/>
          <p:nvPr/>
        </p:nvSpPr>
        <p:spPr>
          <a:xfrm>
            <a:off x="878609" y="2255634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Exploración de los distintos formatos de análisis y a distintos niveles</a:t>
            </a:r>
          </a:p>
        </p:txBody>
      </p:sp>
      <p:pic>
        <p:nvPicPr>
          <p:cNvPr id="3" name="Imagen 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87B83E53-682D-3945-A47F-781608942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87" y="2949109"/>
            <a:ext cx="4219286" cy="3183835"/>
          </a:xfrm>
          <a:prstGeom prst="rect">
            <a:avLst/>
          </a:prstGeom>
        </p:spPr>
      </p:pic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1DB747AA-707F-B144-9835-BF8B81D2A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44" y="3945659"/>
            <a:ext cx="3810000" cy="17653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1725051-DE69-B246-B1FC-64A67614E3E2}"/>
              </a:ext>
            </a:extLst>
          </p:cNvPr>
          <p:cNvSpPr/>
          <p:nvPr/>
        </p:nvSpPr>
        <p:spPr>
          <a:xfrm>
            <a:off x="10058398" y="3283527"/>
            <a:ext cx="734290" cy="789709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5095EE63-5FA6-CD47-8154-EE90E0C753E4}"/>
              </a:ext>
            </a:extLst>
          </p:cNvPr>
          <p:cNvSpPr txBox="1">
            <a:spLocks/>
          </p:cNvSpPr>
          <p:nvPr/>
        </p:nvSpPr>
        <p:spPr>
          <a:xfrm>
            <a:off x="257464" y="6399353"/>
            <a:ext cx="4114249" cy="276999"/>
          </a:xfr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SESIÓN 5</a:t>
            </a:r>
          </a:p>
        </p:txBody>
      </p:sp>
    </p:spTree>
    <p:extLst>
      <p:ext uri="{BB962C8B-B14F-4D97-AF65-F5344CB8AC3E}">
        <p14:creationId xmlns:p14="http://schemas.microsoft.com/office/powerpoint/2010/main" val="4108727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DF8D8F9C-79BE-094D-8F8E-411863BBAECC}"/>
              </a:ext>
            </a:extLst>
          </p:cNvPr>
          <p:cNvSpPr txBox="1">
            <a:spLocks/>
          </p:cNvSpPr>
          <p:nvPr/>
        </p:nvSpPr>
        <p:spPr>
          <a:xfrm>
            <a:off x="257463" y="894089"/>
            <a:ext cx="9385301" cy="523642"/>
          </a:xfr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dirty="0">
                <a:solidFill>
                  <a:schemeClr val="bg2"/>
                </a:solidFill>
              </a:rPr>
              <a:t>HANDS ON: Análisis de datos en MG-RAST </a:t>
            </a:r>
          </a:p>
        </p:txBody>
      </p:sp>
      <p:pic>
        <p:nvPicPr>
          <p:cNvPr id="5" name="Imagen 4" descr="Imagen de la pantalla de un celular con letras&#10;&#10;Descripción generada automáticamente con confianza media">
            <a:extLst>
              <a:ext uri="{FF2B5EF4-FFF2-40B4-BE49-F238E27FC236}">
                <a16:creationId xmlns:a16="http://schemas.microsoft.com/office/drawing/2014/main" id="{239B7B8F-A30C-0443-BC87-C87604E22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191" y="2133599"/>
            <a:ext cx="2870200" cy="440223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79C9FDB-D000-4D42-8409-9D534AF605CC}"/>
              </a:ext>
            </a:extLst>
          </p:cNvPr>
          <p:cNvSpPr/>
          <p:nvPr/>
        </p:nvSpPr>
        <p:spPr>
          <a:xfrm>
            <a:off x="878609" y="2255634"/>
            <a:ext cx="7160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Exploración de los distintos formatos de análisis y a distintos niveles</a:t>
            </a:r>
          </a:p>
        </p:txBody>
      </p:sp>
      <p:pic>
        <p:nvPicPr>
          <p:cNvPr id="3" name="Imagen 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1388E59-F3A2-584E-AB84-5952B990E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110" y="2624966"/>
            <a:ext cx="3020290" cy="4054081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2D625CBC-D1FA-D341-912C-785AD2E32A3A}"/>
              </a:ext>
            </a:extLst>
          </p:cNvPr>
          <p:cNvSpPr/>
          <p:nvPr/>
        </p:nvSpPr>
        <p:spPr>
          <a:xfrm>
            <a:off x="8340430" y="4835241"/>
            <a:ext cx="955967" cy="928250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10" name="Marcador de texto 4">
            <a:extLst>
              <a:ext uri="{FF2B5EF4-FFF2-40B4-BE49-F238E27FC236}">
                <a16:creationId xmlns:a16="http://schemas.microsoft.com/office/drawing/2014/main" id="{A836DAED-7AE5-1A48-8199-E8E91AB4710E}"/>
              </a:ext>
            </a:extLst>
          </p:cNvPr>
          <p:cNvSpPr txBox="1">
            <a:spLocks/>
          </p:cNvSpPr>
          <p:nvPr/>
        </p:nvSpPr>
        <p:spPr>
          <a:xfrm>
            <a:off x="257464" y="6399353"/>
            <a:ext cx="4114249" cy="276999"/>
          </a:xfr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SESIÓN 5</a:t>
            </a:r>
          </a:p>
        </p:txBody>
      </p:sp>
    </p:spTree>
    <p:extLst>
      <p:ext uri="{BB962C8B-B14F-4D97-AF65-F5344CB8AC3E}">
        <p14:creationId xmlns:p14="http://schemas.microsoft.com/office/powerpoint/2010/main" val="191221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/>
              <a:t>Herramientas bioinformáticas para la identificación de genes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92120F-6C26-8A41-86E8-2E70F16AA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5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3A2920-299A-C744-BAB0-DA813BF39DC2}"/>
              </a:ext>
            </a:extLst>
          </p:cNvPr>
          <p:cNvSpPr/>
          <p:nvPr/>
        </p:nvSpPr>
        <p:spPr>
          <a:xfrm>
            <a:off x="789709" y="1914457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b="1" dirty="0" err="1">
                <a:solidFill>
                  <a:schemeClr val="bg2"/>
                </a:solidFill>
              </a:rPr>
              <a:t>MetaGene</a:t>
            </a:r>
            <a:r>
              <a:rPr lang="es-ES" b="1" dirty="0">
                <a:solidFill>
                  <a:schemeClr val="bg2"/>
                </a:solidFill>
              </a:rPr>
              <a:t>:</a:t>
            </a:r>
          </a:p>
          <a:p>
            <a:endParaRPr lang="es-ES" b="1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/>
              <a:t>Primer programa diseñado para identificar genes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Predice genes a partir de secuencias genómicas fragmentadas 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Se basa en la frecuencia de codones y en el contenido en GC de una secuencia </a:t>
            </a:r>
            <a:r>
              <a:rPr lang="es-ES" dirty="0" err="1"/>
              <a:t>nucleotídica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Su versión está adaptada para datos metagenómicos y está implementado en el software </a:t>
            </a:r>
            <a:r>
              <a:rPr lang="es-ES" dirty="0" err="1"/>
              <a:t>GeneMark.hmm</a:t>
            </a:r>
            <a:r>
              <a:rPr lang="es-ES" dirty="0"/>
              <a:t>. </a:t>
            </a:r>
          </a:p>
          <a:p>
            <a:endParaRPr lang="es-ES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C51D10-99FE-2644-92E6-EAC4379096A5}"/>
              </a:ext>
            </a:extLst>
          </p:cNvPr>
          <p:cNvSpPr/>
          <p:nvPr/>
        </p:nvSpPr>
        <p:spPr>
          <a:xfrm>
            <a:off x="1323713" y="1390815"/>
            <a:ext cx="8514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Programas que sirven para identificar y anotar genes y elementos de regulación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FB54F39-1405-2341-89BB-72E16552FFD6}"/>
              </a:ext>
            </a:extLst>
          </p:cNvPr>
          <p:cNvSpPr/>
          <p:nvPr/>
        </p:nvSpPr>
        <p:spPr>
          <a:xfrm>
            <a:off x="7015641" y="5993873"/>
            <a:ext cx="4386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http://</a:t>
            </a:r>
            <a:r>
              <a:rPr lang="es-ES" dirty="0" err="1"/>
              <a:t>opal.biology.gatech.edu</a:t>
            </a:r>
            <a:r>
              <a:rPr lang="es-ES" dirty="0"/>
              <a:t>/</a:t>
            </a:r>
            <a:r>
              <a:rPr lang="es-ES" dirty="0" err="1"/>
              <a:t>GeneMark</a:t>
            </a:r>
            <a:r>
              <a:rPr lang="es-ES" dirty="0"/>
              <a:t>/</a:t>
            </a:r>
          </a:p>
        </p:txBody>
      </p:sp>
      <p:pic>
        <p:nvPicPr>
          <p:cNvPr id="10" name="Imagen 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304F53F-94D4-B34D-A77C-751CCF1C3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5641" y="1754709"/>
            <a:ext cx="4386650" cy="4307666"/>
          </a:xfrm>
          <a:prstGeom prst="rect">
            <a:avLst/>
          </a:prstGeo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08D65737-4A3F-0349-9EF5-D1210FBA9768}"/>
              </a:ext>
            </a:extLst>
          </p:cNvPr>
          <p:cNvSpPr/>
          <p:nvPr/>
        </p:nvSpPr>
        <p:spPr>
          <a:xfrm>
            <a:off x="7686653" y="3014847"/>
            <a:ext cx="893044" cy="369332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2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8835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2F597A-C9DD-5543-920A-C2B990DD4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869" y="855133"/>
            <a:ext cx="11415107" cy="922865"/>
          </a:xfrm>
        </p:spPr>
        <p:txBody>
          <a:bodyPr>
            <a:normAutofit fontScale="40000" lnSpcReduction="20000"/>
          </a:bodyPr>
          <a:lstStyle/>
          <a:p>
            <a:pPr marL="1143000" indent="-1143000">
              <a:buAutoNum type="arabicPeriod"/>
            </a:pPr>
            <a:r>
              <a:rPr lang="es-ES" sz="3600" b="1" dirty="0"/>
              <a:t>Introducción al análisis de datos </a:t>
            </a:r>
            <a:r>
              <a:rPr lang="es-ES" sz="3600" b="1" dirty="0" err="1"/>
              <a:t>ómicos</a:t>
            </a:r>
            <a:r>
              <a:rPr lang="es-ES" sz="3600" b="1" dirty="0"/>
              <a:t> de poblaciones. Diseños experimentales </a:t>
            </a:r>
            <a:endParaRPr lang="es-ES_tradnl" sz="3600" b="1" dirty="0"/>
          </a:p>
          <a:p>
            <a:pPr marL="1143000" indent="-1143000">
              <a:buAutoNum type="arabicPeriod"/>
            </a:pPr>
            <a:r>
              <a:rPr lang="es-ES_tradnl" sz="3600" b="1" dirty="0"/>
              <a:t>Metagenómica </a:t>
            </a:r>
            <a:r>
              <a:rPr lang="es-ES_tradnl" sz="3600" b="1" i="1" dirty="0"/>
              <a:t>(</a:t>
            </a:r>
            <a:r>
              <a:rPr lang="es-ES_tradnl" sz="3600" b="1" i="1" dirty="0" err="1"/>
              <a:t>whole</a:t>
            </a:r>
            <a:r>
              <a:rPr lang="es-ES_tradnl" sz="3600" b="1" i="1" dirty="0"/>
              <a:t> </a:t>
            </a:r>
            <a:r>
              <a:rPr lang="es-ES_tradnl" sz="3600" b="1" i="1" dirty="0" err="1"/>
              <a:t>genome</a:t>
            </a:r>
            <a:r>
              <a:rPr lang="es-ES_tradnl" sz="3600" b="1" i="1" dirty="0"/>
              <a:t> </a:t>
            </a:r>
            <a:r>
              <a:rPr lang="es-ES_tradnl" sz="3600" b="1" i="1" dirty="0" err="1"/>
              <a:t>sequencing</a:t>
            </a:r>
            <a:r>
              <a:rPr lang="es-ES_tradnl" sz="3600" b="1" dirty="0"/>
              <a:t>)</a:t>
            </a:r>
          </a:p>
          <a:p>
            <a:pPr marL="1143000" indent="-1143000">
              <a:buAutoNum type="arabicPeriod"/>
            </a:pPr>
            <a:r>
              <a:rPr lang="es-ES_tradnl" sz="3600" b="1" dirty="0"/>
              <a:t>Metataxonómica</a:t>
            </a:r>
            <a:r>
              <a:rPr lang="es-ES" sz="3600" dirty="0"/>
              <a:t>  </a:t>
            </a:r>
          </a:p>
          <a:p>
            <a:pPr marL="1143000" indent="-1143000">
              <a:buAutoNum type="arabicPeriod"/>
            </a:pPr>
            <a:r>
              <a:rPr lang="es-ES" sz="3600" b="1" dirty="0"/>
              <a:t>Análisis e interpretación biológica de resultados, principales herramientas de análisis </a:t>
            </a:r>
            <a:r>
              <a:rPr lang="es-ES" sz="3600" b="1" dirty="0" err="1"/>
              <a:t>bioestadístico</a:t>
            </a:r>
            <a:r>
              <a:rPr lang="es-ES" sz="3600" b="1" dirty="0"/>
              <a:t> </a:t>
            </a:r>
          </a:p>
          <a:p>
            <a:pPr marL="1143000" indent="-1143000">
              <a:buAutoNum type="arabicPeriod"/>
            </a:pPr>
            <a:r>
              <a:rPr lang="es-ES" sz="3600" b="1" dirty="0"/>
              <a:t>Otras herramientas e interfaces web para llevar a cabo análisis en estudios </a:t>
            </a:r>
            <a:r>
              <a:rPr lang="es-ES" sz="3600" b="1" dirty="0" err="1"/>
              <a:t>ómicos</a:t>
            </a:r>
            <a:r>
              <a:rPr lang="es-ES" sz="3600" b="1" dirty="0"/>
              <a:t> de poblaciones </a:t>
            </a:r>
          </a:p>
          <a:p>
            <a:pPr marL="742950" indent="-742950">
              <a:buAutoNum type="arabicPeriod" startAt="4"/>
            </a:pPr>
            <a:endParaRPr lang="es-ES" sz="3600" b="1" dirty="0"/>
          </a:p>
          <a:p>
            <a:pPr marL="1143000" indent="-1143000">
              <a:buAutoNum type="arabicPeriod"/>
            </a:pPr>
            <a:endParaRPr lang="es-ES_tradnl" sz="3600" b="1" dirty="0"/>
          </a:p>
          <a:p>
            <a:pPr marL="1143000" indent="-1143000">
              <a:buAutoNum type="arabicPeriod"/>
            </a:pP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CCC9AE-EC67-914C-A901-89E9EF2896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Curso 2022-23</a:t>
            </a:r>
          </a:p>
        </p:txBody>
      </p:sp>
    </p:spTree>
    <p:extLst>
      <p:ext uri="{BB962C8B-B14F-4D97-AF65-F5344CB8AC3E}">
        <p14:creationId xmlns:p14="http://schemas.microsoft.com/office/powerpoint/2010/main" val="930350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/>
              <a:t>Herramientas bioinformáticas para la identificación de genes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C51D10-99FE-2644-92E6-EAC4379096A5}"/>
              </a:ext>
            </a:extLst>
          </p:cNvPr>
          <p:cNvSpPr/>
          <p:nvPr/>
        </p:nvSpPr>
        <p:spPr>
          <a:xfrm>
            <a:off x="1323713" y="1390815"/>
            <a:ext cx="8514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Programas que sirven para identificar y anotar genes y elementos de regulación</a:t>
            </a:r>
          </a:p>
        </p:txBody>
      </p:sp>
      <p:pic>
        <p:nvPicPr>
          <p:cNvPr id="9" name="Imagen 8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220B58E-F027-4544-912C-FBEC9AC87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49" y="1909460"/>
            <a:ext cx="5294410" cy="4449699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D81D71B-9503-8B4C-975C-500A954F95DC}"/>
              </a:ext>
            </a:extLst>
          </p:cNvPr>
          <p:cNvSpPr/>
          <p:nvPr/>
        </p:nvSpPr>
        <p:spPr>
          <a:xfrm>
            <a:off x="641475" y="2256873"/>
            <a:ext cx="3583684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chemeClr val="bg2"/>
                </a:solidFill>
              </a:rPr>
              <a:t>MetaGene</a:t>
            </a:r>
            <a:r>
              <a:rPr lang="es-ES" b="1" dirty="0">
                <a:solidFill>
                  <a:schemeClr val="bg2"/>
                </a:solidFill>
              </a:rPr>
              <a:t>:</a:t>
            </a:r>
          </a:p>
          <a:p>
            <a:endParaRPr lang="es-ES" b="1" dirty="0">
              <a:solidFill>
                <a:schemeClr val="bg2"/>
              </a:solidFill>
            </a:endParaRPr>
          </a:p>
          <a:p>
            <a:r>
              <a:rPr lang="es-ES" sz="2000" dirty="0"/>
              <a:t>Permite subir el archivo con las secuencias</a:t>
            </a:r>
          </a:p>
          <a:p>
            <a:r>
              <a:rPr lang="es-ES" sz="2000" dirty="0"/>
              <a:t>en formato fasta en su navegador web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8D738A1-DFC6-F643-A3EE-33F09A585C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80216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/>
              <a:t>Herramientas bioinformáticas para la identificación de genes</a:t>
            </a:r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C51D10-99FE-2644-92E6-EAC4379096A5}"/>
              </a:ext>
            </a:extLst>
          </p:cNvPr>
          <p:cNvSpPr/>
          <p:nvPr/>
        </p:nvSpPr>
        <p:spPr>
          <a:xfrm>
            <a:off x="1323713" y="1390815"/>
            <a:ext cx="8514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Programas que sirven para identificar y anotar genes y elementos de regulación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D81D71B-9503-8B4C-975C-500A954F95DC}"/>
              </a:ext>
            </a:extLst>
          </p:cNvPr>
          <p:cNvSpPr/>
          <p:nvPr/>
        </p:nvSpPr>
        <p:spPr>
          <a:xfrm>
            <a:off x="720988" y="2094591"/>
            <a:ext cx="569969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b="1" dirty="0" err="1">
                <a:solidFill>
                  <a:schemeClr val="bg2"/>
                </a:solidFill>
              </a:rPr>
              <a:t>Glimmer</a:t>
            </a:r>
            <a:r>
              <a:rPr lang="es-ES" b="1" dirty="0">
                <a:solidFill>
                  <a:schemeClr val="bg2"/>
                </a:solidFill>
              </a:rPr>
              <a:t>-MG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Gene </a:t>
            </a:r>
            <a:r>
              <a:rPr lang="es-ES" dirty="0" err="1"/>
              <a:t>Locator</a:t>
            </a:r>
            <a:r>
              <a:rPr lang="es-ES" dirty="0"/>
              <a:t> and </a:t>
            </a:r>
            <a:r>
              <a:rPr lang="es-ES" dirty="0" err="1"/>
              <a:t>Interpolated</a:t>
            </a:r>
            <a:r>
              <a:rPr lang="es-ES" dirty="0"/>
              <a:t> </a:t>
            </a:r>
            <a:r>
              <a:rPr lang="es-ES" dirty="0" err="1"/>
              <a:t>Markov</a:t>
            </a:r>
            <a:r>
              <a:rPr lang="es-ES" dirty="0"/>
              <a:t> </a:t>
            </a:r>
            <a:r>
              <a:rPr lang="es-ES" dirty="0" err="1"/>
              <a:t>ModelER-MetaGenomics</a:t>
            </a:r>
            <a:r>
              <a:rPr lang="es-ES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Utiliza modelos de </a:t>
            </a:r>
            <a:r>
              <a:rPr lang="es-ES" dirty="0" err="1"/>
              <a:t>Markov</a:t>
            </a:r>
            <a:endParaRPr lang="es-ES" dirty="0"/>
          </a:p>
          <a:p>
            <a:pPr marL="742950" lvl="1" indent="-285750">
              <a:buFontTx/>
              <a:buChar char="-"/>
            </a:pPr>
            <a:r>
              <a:rPr lang="es-ES" dirty="0"/>
              <a:t>Descargable desde </a:t>
            </a:r>
            <a:r>
              <a:rPr lang="es-ES" dirty="0" err="1"/>
              <a:t>git-hub</a:t>
            </a:r>
            <a:endParaRPr lang="es-ES" dirty="0"/>
          </a:p>
          <a:p>
            <a:pPr marL="742950" lvl="1" indent="-285750">
              <a:buFontTx/>
              <a:buChar char="-"/>
            </a:pPr>
            <a:r>
              <a:rPr lang="es-ES" dirty="0"/>
              <a:t>Escrito en C++</a:t>
            </a:r>
          </a:p>
          <a:p>
            <a:pPr lvl="1"/>
            <a:endParaRPr lang="es-ES" dirty="0"/>
          </a:p>
          <a:p>
            <a:pPr lvl="1"/>
            <a:r>
              <a:rPr lang="es-ES" b="1" dirty="0" err="1">
                <a:solidFill>
                  <a:schemeClr val="bg2"/>
                </a:solidFill>
              </a:rPr>
              <a:t>MetaProdigal</a:t>
            </a:r>
            <a:endParaRPr lang="es-ES" b="1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s-ES" dirty="0"/>
              <a:t>Versión metagenómica de </a:t>
            </a:r>
            <a:r>
              <a:rPr lang="es-ES" dirty="0" err="1"/>
              <a:t>Prodigal</a:t>
            </a:r>
            <a:endParaRPr lang="es-ES" dirty="0"/>
          </a:p>
          <a:p>
            <a:pPr marL="742950" lvl="1" indent="-285750">
              <a:buFontTx/>
              <a:buChar char="-"/>
            </a:pPr>
            <a:r>
              <a:rPr lang="es-ES" dirty="0"/>
              <a:t>Identifica genes en secuencias cortas de manera anónima con un grado alto de precisión 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Habilidad para detectar secuencias que usan códigos genéticos alternativos. 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Descargable desde </a:t>
            </a:r>
            <a:r>
              <a:rPr lang="es-ES" dirty="0" err="1"/>
              <a:t>github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38BE9B2-7DC6-9546-885C-BB288EB2FBDF}"/>
              </a:ext>
            </a:extLst>
          </p:cNvPr>
          <p:cNvSpPr/>
          <p:nvPr/>
        </p:nvSpPr>
        <p:spPr>
          <a:xfrm>
            <a:off x="6854691" y="3774021"/>
            <a:ext cx="4326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github.com</a:t>
            </a:r>
            <a:r>
              <a:rPr lang="es-ES" dirty="0"/>
              <a:t>/davek44/</a:t>
            </a:r>
            <a:r>
              <a:rPr lang="es-ES" dirty="0" err="1"/>
              <a:t>Glimmer</a:t>
            </a:r>
            <a:r>
              <a:rPr lang="es-ES" dirty="0"/>
              <a:t>-MG</a:t>
            </a:r>
          </a:p>
        </p:txBody>
      </p:sp>
      <p:pic>
        <p:nvPicPr>
          <p:cNvPr id="7" name="Imagen 6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9E9E8FBA-7807-C14D-B25F-936F4565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454" y="2170700"/>
            <a:ext cx="3797300" cy="1562100"/>
          </a:xfrm>
          <a:prstGeom prst="rect">
            <a:avLst/>
          </a:prstGeom>
        </p:spPr>
      </p:pic>
      <p:pic>
        <p:nvPicPr>
          <p:cNvPr id="11" name="Imagen 10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2ADA5E0-5928-B74B-8622-8688E70DE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104" y="4628590"/>
            <a:ext cx="4973063" cy="167719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6514D74-966C-1944-8765-A28884AC15F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63947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5A33075-5B7B-B043-A484-439DD01A2D7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9C908556-34F3-8442-9E02-E069838BE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EJEMPLO PRÁCTICO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06DBB37-6420-DA4C-A247-5F71797D3B86}"/>
              </a:ext>
            </a:extLst>
          </p:cNvPr>
          <p:cNvSpPr/>
          <p:nvPr/>
        </p:nvSpPr>
        <p:spPr>
          <a:xfrm>
            <a:off x="838200" y="2857936"/>
            <a:ext cx="969958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endParaRPr lang="en-US" sz="1200" dirty="0">
              <a:latin typeface="Monaco" pitchFamily="2" charset="77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 err="1">
                <a:latin typeface="Monaco" pitchFamily="2" charset="77"/>
                <a:ea typeface="Times New Roman" panose="02020603050405020304" pitchFamily="18" charset="0"/>
              </a:rPr>
              <a:t>conda</a:t>
            </a:r>
            <a:r>
              <a:rPr lang="en-US" sz="1200" dirty="0">
                <a:latin typeface="Monaco" pitchFamily="2" charset="77"/>
                <a:ea typeface="Times New Roman" panose="02020603050405020304" pitchFamily="18" charset="0"/>
              </a:rPr>
              <a:t> activate metagenomics</a:t>
            </a:r>
          </a:p>
          <a:p>
            <a:pPr>
              <a:spcAft>
                <a:spcPts val="0"/>
              </a:spcAft>
            </a:pPr>
            <a:endParaRPr lang="en-US" sz="1200" dirty="0">
              <a:latin typeface="Monaco" pitchFamily="2" charset="77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latin typeface="Monaco" pitchFamily="2" charset="77"/>
                <a:ea typeface="Times New Roman" panose="02020603050405020304" pitchFamily="18" charset="0"/>
              </a:rPr>
              <a:t>cd </a:t>
            </a:r>
            <a:r>
              <a:rPr lang="es-ES" sz="1200" dirty="0">
                <a:latin typeface="Monaco" pitchFamily="2" charset="77"/>
                <a:ea typeface="Times New Roman" panose="02020603050405020304" pitchFamily="18" charset="0"/>
              </a:rPr>
              <a:t>(carpeta de la sesión 2)</a:t>
            </a:r>
            <a:endParaRPr lang="es-E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 err="1">
                <a:latin typeface="Monaco" pitchFamily="2" charset="77"/>
                <a:ea typeface="Times New Roman" panose="02020603050405020304" pitchFamily="18" charset="0"/>
              </a:rPr>
              <a:t>mkdir</a:t>
            </a:r>
            <a:r>
              <a:rPr lang="en-US" sz="1200" dirty="0">
                <a:latin typeface="Monaco" pitchFamily="2" charset="77"/>
                <a:ea typeface="Times New Roman" panose="02020603050405020304" pitchFamily="18" charset="0"/>
              </a:rPr>
              <a:t> prodigal</a:t>
            </a:r>
            <a:endParaRPr lang="es-E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latin typeface="Monaco" pitchFamily="2" charset="77"/>
                <a:ea typeface="Times New Roman" panose="02020603050405020304" pitchFamily="18" charset="0"/>
              </a:rPr>
              <a:t>cd prodigal</a:t>
            </a:r>
            <a:endParaRPr lang="es-E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E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E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dirty="0">
                <a:latin typeface="Monaco" pitchFamily="2" charset="77"/>
                <a:ea typeface="Times New Roman" panose="02020603050405020304" pitchFamily="18" charset="0"/>
              </a:rPr>
              <a:t>prodigal -p meta -a </a:t>
            </a:r>
            <a:r>
              <a:rPr lang="en-US" sz="1200" dirty="0" err="1">
                <a:latin typeface="Consolas" panose="020B0609020204030204" pitchFamily="49" charset="0"/>
                <a:ea typeface="Times New Roman" panose="02020603050405020304" pitchFamily="18" charset="0"/>
              </a:rPr>
              <a:t>final.contigs.genes.faa</a:t>
            </a:r>
            <a:r>
              <a:rPr lang="en-US" sz="1200" dirty="0">
                <a:latin typeface="Consolas" panose="020B0609020204030204" pitchFamily="49" charset="0"/>
                <a:ea typeface="Times New Roman" panose="02020603050405020304" pitchFamily="18" charset="0"/>
              </a:rPr>
              <a:t> -d </a:t>
            </a:r>
            <a:r>
              <a:rPr lang="en-US" sz="1200" dirty="0" err="1">
                <a:latin typeface="Consolas" panose="020B0609020204030204" pitchFamily="49" charset="0"/>
                <a:ea typeface="Times New Roman" panose="02020603050405020304" pitchFamily="18" charset="0"/>
              </a:rPr>
              <a:t>final.contigs.genes.fna</a:t>
            </a:r>
            <a:r>
              <a:rPr lang="en-US" sz="1200" dirty="0">
                <a:latin typeface="Consolas" panose="020B0609020204030204" pitchFamily="49" charset="0"/>
                <a:ea typeface="Times New Roman" panose="02020603050405020304" pitchFamily="18" charset="0"/>
              </a:rPr>
              <a:t> -f </a:t>
            </a:r>
            <a:r>
              <a:rPr lang="en-US" sz="1200" dirty="0" err="1">
                <a:latin typeface="Consolas" panose="020B0609020204030204" pitchFamily="49" charset="0"/>
                <a:ea typeface="Times New Roman" panose="02020603050405020304" pitchFamily="18" charset="0"/>
              </a:rPr>
              <a:t>gff</a:t>
            </a:r>
            <a:r>
              <a:rPr lang="en-US" sz="1200" dirty="0">
                <a:latin typeface="Consolas" panose="020B0609020204030204" pitchFamily="49" charset="0"/>
                <a:ea typeface="Times New Roman" panose="02020603050405020304" pitchFamily="18" charset="0"/>
              </a:rPr>
              <a:t> -o </a:t>
            </a:r>
            <a:r>
              <a:rPr lang="en-US" sz="1200" dirty="0" err="1">
                <a:latin typeface="Consolas" panose="020B0609020204030204" pitchFamily="49" charset="0"/>
                <a:ea typeface="Times New Roman" panose="02020603050405020304" pitchFamily="18" charset="0"/>
              </a:rPr>
              <a:t>final.contigs.genes.gff</a:t>
            </a:r>
            <a:r>
              <a:rPr lang="en-US" sz="1200" dirty="0">
                <a:latin typeface="Consolas" panose="020B0609020204030204" pitchFamily="49" charset="0"/>
                <a:ea typeface="Times New Roman" panose="02020603050405020304" pitchFamily="18" charset="0"/>
              </a:rPr>
              <a:t> -</a:t>
            </a:r>
            <a:r>
              <a:rPr lang="en-US" sz="1200" dirty="0" err="1">
                <a:latin typeface="Consolas" panose="020B0609020204030204" pitchFamily="49" charset="0"/>
                <a:ea typeface="Times New Roman" panose="02020603050405020304" pitchFamily="18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ea typeface="Times New Roman" panose="02020603050405020304" pitchFamily="18" charset="0"/>
              </a:rPr>
              <a:t> ../</a:t>
            </a:r>
            <a:r>
              <a:rPr lang="en-US" sz="1200" dirty="0" err="1">
                <a:latin typeface="Consolas" panose="020B0609020204030204" pitchFamily="49" charset="0"/>
                <a:ea typeface="Times New Roman" panose="02020603050405020304" pitchFamily="18" charset="0"/>
              </a:rPr>
              <a:t>raw_data</a:t>
            </a:r>
            <a:r>
              <a:rPr lang="en-US" sz="1200" dirty="0">
                <a:latin typeface="Monaco" pitchFamily="2" charset="77"/>
                <a:ea typeface="Times New Roman" panose="02020603050405020304" pitchFamily="18" charset="0"/>
              </a:rPr>
              <a:t>/</a:t>
            </a:r>
            <a:r>
              <a:rPr lang="en-US" sz="1200" dirty="0" err="1">
                <a:latin typeface="Monaco" pitchFamily="2" charset="77"/>
                <a:ea typeface="Times New Roman" panose="02020603050405020304" pitchFamily="18" charset="0"/>
              </a:rPr>
              <a:t>spades_metagenome_subsample</a:t>
            </a:r>
            <a:r>
              <a:rPr lang="en-US" sz="1200" dirty="0">
                <a:latin typeface="Monaco" pitchFamily="2" charset="77"/>
                <a:ea typeface="Times New Roman" panose="02020603050405020304" pitchFamily="18" charset="0"/>
              </a:rPr>
              <a:t>/</a:t>
            </a:r>
            <a:r>
              <a:rPr lang="en-US" sz="1200" dirty="0" err="1">
                <a:latin typeface="Consolas" panose="020B0609020204030204" pitchFamily="49" charset="0"/>
                <a:ea typeface="Times New Roman" panose="02020603050405020304" pitchFamily="18" charset="0"/>
              </a:rPr>
              <a:t>contigs.fasta</a:t>
            </a:r>
            <a:endParaRPr lang="es-E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spcAft>
                <a:spcPts val="0"/>
              </a:spcAft>
            </a:pPr>
            <a:r>
              <a:rPr lang="en-US" sz="12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ES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804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bioinformáticas para la identificación de genes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C51D10-99FE-2644-92E6-EAC4379096A5}"/>
              </a:ext>
            </a:extLst>
          </p:cNvPr>
          <p:cNvSpPr/>
          <p:nvPr/>
        </p:nvSpPr>
        <p:spPr>
          <a:xfrm>
            <a:off x="1323713" y="1390815"/>
            <a:ext cx="8514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Programas que sirven para identificar y anotar genes y elementos de regulación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D81D71B-9503-8B4C-975C-500A954F95DC}"/>
              </a:ext>
            </a:extLst>
          </p:cNvPr>
          <p:cNvSpPr/>
          <p:nvPr/>
        </p:nvSpPr>
        <p:spPr>
          <a:xfrm>
            <a:off x="720988" y="2094591"/>
            <a:ext cx="56996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b="1" dirty="0" err="1">
                <a:solidFill>
                  <a:schemeClr val="accent2">
                    <a:lumMod val="75000"/>
                  </a:schemeClr>
                </a:solidFill>
              </a:rPr>
              <a:t>MetageneAnnotator</a:t>
            </a:r>
            <a:endParaRPr lang="es-ES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endParaRPr lang="es-ES" b="1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s-ES" dirty="0"/>
              <a:t>Alojado en una página web en la que se puede subir directamente la secuencia (de hasta 60 nucleótidos)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El programa identifica los genes automáticamente (</a:t>
            </a:r>
            <a:r>
              <a:rPr lang="es-ES" dirty="0" err="1"/>
              <a:t>Noguchi</a:t>
            </a:r>
            <a:r>
              <a:rPr lang="es-ES" dirty="0"/>
              <a:t> et al., 2008).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 Uso es gratuito para uso académico.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2A3E023-56DC-564A-A5B4-6DA606E47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835" y="1914457"/>
            <a:ext cx="4656667" cy="4172858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EBF4E15-D407-244C-8E52-7A89BB5D25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826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bioinformáticas para la identificación de genes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C51D10-99FE-2644-92E6-EAC4379096A5}"/>
              </a:ext>
            </a:extLst>
          </p:cNvPr>
          <p:cNvSpPr/>
          <p:nvPr/>
        </p:nvSpPr>
        <p:spPr>
          <a:xfrm>
            <a:off x="1323713" y="1390815"/>
            <a:ext cx="8514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Programas que sirven para identificar y anotar genes y elementos de regulación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D81D71B-9503-8B4C-975C-500A954F95DC}"/>
              </a:ext>
            </a:extLst>
          </p:cNvPr>
          <p:cNvSpPr/>
          <p:nvPr/>
        </p:nvSpPr>
        <p:spPr>
          <a:xfrm>
            <a:off x="257463" y="1956091"/>
            <a:ext cx="70993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b="1" dirty="0">
                <a:solidFill>
                  <a:schemeClr val="accent2">
                    <a:lumMod val="75000"/>
                  </a:schemeClr>
                </a:solidFill>
              </a:rPr>
              <a:t>Gnomon.</a:t>
            </a:r>
            <a:r>
              <a:rPr lang="es-ES" dirty="0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Basado en Modelos de </a:t>
            </a:r>
            <a:r>
              <a:rPr lang="es-ES" dirty="0" err="1"/>
              <a:t>Markov</a:t>
            </a:r>
            <a:endParaRPr lang="es-ES" dirty="0"/>
          </a:p>
          <a:p>
            <a:pPr marL="742950" lvl="1" indent="-285750">
              <a:buFontTx/>
              <a:buChar char="-"/>
            </a:pPr>
            <a:r>
              <a:rPr lang="es-ES" dirty="0"/>
              <a:t>Desarrollado en el NCBI 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Su algoritmo se basa en </a:t>
            </a:r>
            <a:r>
              <a:rPr lang="es-ES" dirty="0" err="1"/>
              <a:t>Genscan</a:t>
            </a:r>
            <a:r>
              <a:rPr lang="es-ES" dirty="0"/>
              <a:t>. 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Para usarlo hay que descargar el NCBI C++ </a:t>
            </a:r>
            <a:r>
              <a:rPr lang="es-ES" dirty="0" err="1"/>
              <a:t>Toolkit</a:t>
            </a:r>
            <a:r>
              <a:rPr lang="es-ES" dirty="0"/>
              <a:t> en el que viene incluido este programa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Habilidad para expandir la búsqueda con respecto a los alineamientos proporcionados y extenderlos y complementarlos cuando es necesario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4F6320F-33EC-0043-828F-EDE3B45B6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068" y="4585177"/>
            <a:ext cx="6932376" cy="2097190"/>
          </a:xfrm>
          <a:prstGeom prst="rect">
            <a:avLst/>
          </a:prstGeom>
        </p:spPr>
      </p:pic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7F938465-7663-7845-9BCB-27D0BFA40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0124" y="1730402"/>
            <a:ext cx="3236286" cy="466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890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bioinformáticas para la identificación de genes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C51D10-99FE-2644-92E6-EAC4379096A5}"/>
              </a:ext>
            </a:extLst>
          </p:cNvPr>
          <p:cNvSpPr/>
          <p:nvPr/>
        </p:nvSpPr>
        <p:spPr>
          <a:xfrm>
            <a:off x="1323713" y="1390815"/>
            <a:ext cx="8514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Programas que sirven para identificar y anotar genes y elementos de regulación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D81D71B-9503-8B4C-975C-500A954F95DC}"/>
              </a:ext>
            </a:extLst>
          </p:cNvPr>
          <p:cNvSpPr/>
          <p:nvPr/>
        </p:nvSpPr>
        <p:spPr>
          <a:xfrm>
            <a:off x="257463" y="1956091"/>
            <a:ext cx="70993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b="1" dirty="0" err="1">
                <a:solidFill>
                  <a:schemeClr val="accent2">
                    <a:lumMod val="75000"/>
                  </a:schemeClr>
                </a:solidFill>
              </a:rPr>
              <a:t>FragGeneScan</a:t>
            </a:r>
            <a:endParaRPr lang="es-ES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s-ES" dirty="0"/>
              <a:t>Aplicación que encuentra genes fragmentados en lecturas cortas 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Capaz de predecir genes procariotas en ensamblajes incompletos o en genomas completos.</a:t>
            </a:r>
          </a:p>
          <a:p>
            <a:pPr lvl="1"/>
            <a:endParaRPr lang="es-ES" dirty="0"/>
          </a:p>
        </p:txBody>
      </p:sp>
      <p:pic>
        <p:nvPicPr>
          <p:cNvPr id="6" name="Imagen 5" descr="Interfaz de usuario gráfica, Texto, Aplicación, Word&#10;&#10;Descripción generada automáticamente">
            <a:extLst>
              <a:ext uri="{FF2B5EF4-FFF2-40B4-BE49-F238E27FC236}">
                <a16:creationId xmlns:a16="http://schemas.microsoft.com/office/drawing/2014/main" id="{01C6BBCF-ECA0-3043-B3AB-0EA263D25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90" y="4020428"/>
            <a:ext cx="6698974" cy="1623993"/>
          </a:xfrm>
          <a:prstGeom prst="rect">
            <a:avLst/>
          </a:prstGeom>
        </p:spPr>
      </p:pic>
      <p:pic>
        <p:nvPicPr>
          <p:cNvPr id="8" name="Imagen 7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65B8F35E-2FBE-EF4A-AFAC-34BCCDDAC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230" y="2305928"/>
            <a:ext cx="3478074" cy="3429000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172C53F3-A96D-764A-8640-0ECEAEA0A29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366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bioinformáticas para la identificación de genes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C51D10-99FE-2644-92E6-EAC4379096A5}"/>
              </a:ext>
            </a:extLst>
          </p:cNvPr>
          <p:cNvSpPr/>
          <p:nvPr/>
        </p:nvSpPr>
        <p:spPr>
          <a:xfrm>
            <a:off x="1323713" y="1390815"/>
            <a:ext cx="8514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Programas que sirven para identificar y anotar genes y elementos de regulación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D81D71B-9503-8B4C-975C-500A954F95DC}"/>
              </a:ext>
            </a:extLst>
          </p:cNvPr>
          <p:cNvSpPr/>
          <p:nvPr/>
        </p:nvSpPr>
        <p:spPr>
          <a:xfrm>
            <a:off x="720987" y="2623458"/>
            <a:ext cx="537501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La estrategia más usada para identificar genes codificantes no es usar un único programa sino usar una combinación de distintos programas: Aumenta nuestra capacidad de detectar un mayor número de genes</a:t>
            </a:r>
          </a:p>
          <a:p>
            <a:endParaRPr lang="es-ES" dirty="0"/>
          </a:p>
          <a:p>
            <a:r>
              <a:rPr lang="es-ES" dirty="0"/>
              <a:t>Ejemplo:  </a:t>
            </a:r>
            <a:r>
              <a:rPr lang="es-ES" i="1" dirty="0"/>
              <a:t>Pipeline</a:t>
            </a:r>
            <a:r>
              <a:rPr lang="es-ES" dirty="0"/>
              <a:t> de anotación del </a:t>
            </a:r>
            <a:r>
              <a:rPr lang="es-ES" dirty="0" err="1"/>
              <a:t>Joint</a:t>
            </a:r>
            <a:r>
              <a:rPr lang="es-ES" dirty="0"/>
              <a:t> </a:t>
            </a:r>
            <a:r>
              <a:rPr lang="es-ES" dirty="0" err="1"/>
              <a:t>Genome</a:t>
            </a:r>
            <a:r>
              <a:rPr lang="es-ES" dirty="0"/>
              <a:t> </a:t>
            </a:r>
            <a:r>
              <a:rPr lang="es-ES" dirty="0" err="1"/>
              <a:t>Institute</a:t>
            </a:r>
            <a:r>
              <a:rPr lang="es-ES" dirty="0"/>
              <a:t> (JGI) desde el </a:t>
            </a:r>
            <a:r>
              <a:rPr lang="es-ES_tradnl" dirty="0"/>
              <a:t>portal </a:t>
            </a:r>
            <a:r>
              <a:rPr lang="es-ES_tradnl" dirty="0" err="1"/>
              <a:t>Integrated</a:t>
            </a:r>
            <a:r>
              <a:rPr lang="es-ES_tradnl" dirty="0"/>
              <a:t> </a:t>
            </a:r>
            <a:r>
              <a:rPr lang="es-ES_tradnl" dirty="0" err="1"/>
              <a:t>Microbial</a:t>
            </a:r>
            <a:r>
              <a:rPr lang="es-ES_tradnl" dirty="0"/>
              <a:t> </a:t>
            </a:r>
            <a:r>
              <a:rPr lang="es-ES_tradnl" dirty="0" err="1"/>
              <a:t>Genomes</a:t>
            </a:r>
            <a:r>
              <a:rPr lang="es-ES_tradnl" dirty="0"/>
              <a:t> &amp; </a:t>
            </a:r>
            <a:r>
              <a:rPr lang="es-ES_tradnl" dirty="0" err="1"/>
              <a:t>Microbiomes</a:t>
            </a:r>
            <a:r>
              <a:rPr lang="es-ES_tradnl" dirty="0"/>
              <a:t> (IMG/M).</a:t>
            </a:r>
          </a:p>
          <a:p>
            <a:endParaRPr lang="es-ES_tradnl" dirty="0"/>
          </a:p>
          <a:p>
            <a:endParaRPr lang="es-ES_tradnl" dirty="0"/>
          </a:p>
        </p:txBody>
      </p:sp>
      <p:pic>
        <p:nvPicPr>
          <p:cNvPr id="6" name="Imagen 5" descr="Interfaz de usuario gráfica, Correo electrónico&#10;&#10;Descripción generada automáticamente con confianza media">
            <a:extLst>
              <a:ext uri="{FF2B5EF4-FFF2-40B4-BE49-F238E27FC236}">
                <a16:creationId xmlns:a16="http://schemas.microsoft.com/office/drawing/2014/main" id="{04FD0C75-BE44-544D-992B-C5F884786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348" y="2094591"/>
            <a:ext cx="5226108" cy="4197057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0406171F-6F64-A446-A620-56074B4DB897}"/>
              </a:ext>
            </a:extLst>
          </p:cNvPr>
          <p:cNvSpPr/>
          <p:nvPr/>
        </p:nvSpPr>
        <p:spPr>
          <a:xfrm>
            <a:off x="6261651" y="3690707"/>
            <a:ext cx="1860845" cy="414153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015FD34-4110-7E4F-851F-4981362830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3631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bioinformáticas para la identificación de genes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DC51D10-99FE-2644-92E6-EAC4379096A5}"/>
              </a:ext>
            </a:extLst>
          </p:cNvPr>
          <p:cNvSpPr/>
          <p:nvPr/>
        </p:nvSpPr>
        <p:spPr>
          <a:xfrm>
            <a:off x="1323713" y="1390815"/>
            <a:ext cx="85145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Programas que sirven para identificar y anotar genes y elementos de regulación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D81D71B-9503-8B4C-975C-500A954F95DC}"/>
              </a:ext>
            </a:extLst>
          </p:cNvPr>
          <p:cNvSpPr/>
          <p:nvPr/>
        </p:nvSpPr>
        <p:spPr>
          <a:xfrm>
            <a:off x="1216472" y="4845228"/>
            <a:ext cx="95361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_tradnl" dirty="0"/>
          </a:p>
          <a:p>
            <a:endParaRPr lang="es-ES_tradnl" dirty="0"/>
          </a:p>
          <a:p>
            <a:r>
              <a:rPr lang="es-ES_tradnl" dirty="0"/>
              <a:t>En este caso el algoritmo utiliza </a:t>
            </a:r>
            <a:r>
              <a:rPr lang="es-ES" dirty="0" err="1"/>
              <a:t>GeneMark.hmm</a:t>
            </a:r>
            <a:r>
              <a:rPr lang="es-ES" dirty="0"/>
              <a:t>, </a:t>
            </a:r>
            <a:r>
              <a:rPr lang="es-ES" dirty="0" err="1"/>
              <a:t>MetaGeneAnnotator</a:t>
            </a:r>
            <a:r>
              <a:rPr lang="es-ES" dirty="0"/>
              <a:t>, </a:t>
            </a:r>
            <a:r>
              <a:rPr lang="es-ES" dirty="0" err="1"/>
              <a:t>Prodigal</a:t>
            </a:r>
            <a:r>
              <a:rPr lang="es-ES" dirty="0"/>
              <a:t> y </a:t>
            </a:r>
            <a:r>
              <a:rPr lang="es-ES" dirty="0" err="1"/>
              <a:t>FragGeneScan</a:t>
            </a:r>
            <a:endParaRPr lang="es-ES" dirty="0"/>
          </a:p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C68AAC-D95A-0146-A401-EF9E05A1A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72" y="2256873"/>
            <a:ext cx="9024730" cy="2588355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BE538FF6-BAF9-1849-BAB7-FCC58CCE06C0}"/>
              </a:ext>
            </a:extLst>
          </p:cNvPr>
          <p:cNvSpPr/>
          <p:nvPr/>
        </p:nvSpPr>
        <p:spPr>
          <a:xfrm>
            <a:off x="1528286" y="3136897"/>
            <a:ext cx="4567714" cy="414153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18ADD48-D011-AA48-85B2-AE2B01932960}"/>
              </a:ext>
            </a:extLst>
          </p:cNvPr>
          <p:cNvSpPr/>
          <p:nvPr/>
        </p:nvSpPr>
        <p:spPr>
          <a:xfrm>
            <a:off x="1281805" y="4904060"/>
            <a:ext cx="16786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1200" dirty="0"/>
              <a:t>https://</a:t>
            </a:r>
            <a:r>
              <a:rPr lang="es-ES_tradnl" sz="1200" dirty="0" err="1"/>
              <a:t>img.jgi.doe.gov</a:t>
            </a:r>
            <a:endParaRPr lang="es-ES" sz="12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66EEDED-D8B0-E24F-BECA-AAEDBC20990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0248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para la anotación de lecturas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68D0A44-CC51-FB40-AAF4-377CEB02C0E4}"/>
              </a:ext>
            </a:extLst>
          </p:cNvPr>
          <p:cNvSpPr/>
          <p:nvPr/>
        </p:nvSpPr>
        <p:spPr>
          <a:xfrm>
            <a:off x="1323712" y="1452497"/>
            <a:ext cx="10868287" cy="4002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Consiste en </a:t>
            </a:r>
            <a:r>
              <a:rPr lang="es-ES_tradnl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asignar una anotación</a:t>
            </a: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ya sea el nombre del gen, a qué organismo pertenece, etc.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puede realizar a: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Lecturas obtenidas tras la secuenciación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Secuencias que han sido identificadas como pautas abiertas de lectura en los pasos anteriores. 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_tradnl" b="1" dirty="0">
                <a:solidFill>
                  <a:schemeClr val="bg2"/>
                </a:solidFill>
              </a:rPr>
              <a:t>BLAST</a:t>
            </a:r>
            <a:endParaRPr lang="es-ES" b="1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/>
              <a:t>Herramienta tradicional</a:t>
            </a:r>
          </a:p>
          <a:p>
            <a:pPr marL="285750" indent="-285750">
              <a:buFontTx/>
              <a:buChar char="-"/>
            </a:pPr>
            <a:r>
              <a:rPr lang="es-ES" dirty="0"/>
              <a:t>Realiza un alineamiento de las secuencias de manera</a:t>
            </a:r>
            <a:r>
              <a:rPr lang="es-ES" b="1" dirty="0"/>
              <a:t> local </a:t>
            </a:r>
            <a:r>
              <a:rPr lang="es-ES" dirty="0"/>
              <a:t>contra las bases de datos disponibles para así asignar una comparativa contra algo ya existente. 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/>
                </a:solidFill>
              </a:rPr>
              <a:t>Inconveniente</a:t>
            </a:r>
            <a:r>
              <a:rPr lang="es-ES" dirty="0"/>
              <a:t>: Búsquedas eran </a:t>
            </a:r>
            <a:r>
              <a:rPr lang="es-ES" b="1" dirty="0"/>
              <a:t>muy lentas </a:t>
            </a:r>
            <a:r>
              <a:rPr lang="es-ES" dirty="0"/>
              <a:t>porque hay muchos datos que necesitaban ser procesados.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1C29BFE6-FD35-5E44-B440-EF01BAD5E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9394" y="5026800"/>
            <a:ext cx="4598894" cy="1792330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5F1904E-0D93-DE42-AFFD-330411780C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3184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para la anotación de lecturas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68D0A44-CC51-FB40-AAF4-377CEB02C0E4}"/>
              </a:ext>
            </a:extLst>
          </p:cNvPr>
          <p:cNvSpPr/>
          <p:nvPr/>
        </p:nvSpPr>
        <p:spPr>
          <a:xfrm>
            <a:off x="1323712" y="1452497"/>
            <a:ext cx="10868287" cy="44048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_tradnl" b="1" dirty="0">
                <a:solidFill>
                  <a:schemeClr val="accent2">
                    <a:lumMod val="75000"/>
                  </a:schemeClr>
                </a:solidFill>
              </a:rPr>
              <a:t>BLAST</a:t>
            </a:r>
            <a:endParaRPr lang="es-ES" b="1" dirty="0">
              <a:solidFill>
                <a:schemeClr val="accent2">
                  <a:lumMod val="75000"/>
                </a:schemeClr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solidFill>
                  <a:schemeClr val="bg2"/>
                </a:solidFill>
              </a:rPr>
              <a:t>Servidor NCBI</a:t>
            </a:r>
            <a:r>
              <a:rPr lang="es-ES" dirty="0"/>
              <a:t>: 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s-ES" dirty="0"/>
              <a:t>Están disponibles los últimos datos subidos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s-ES" dirty="0"/>
              <a:t>No permite automatización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solidFill>
                  <a:schemeClr val="bg2"/>
                </a:solidFill>
              </a:rPr>
              <a:t>Uso local</a:t>
            </a:r>
            <a:r>
              <a:rPr lang="es-ES" dirty="0"/>
              <a:t>: 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s-ES" dirty="0"/>
              <a:t>Desde nuestro ordenador, si nos descargamos la base de datos y realizamos las búsquedas desde el mismo. 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s-ES" dirty="0"/>
              <a:t>Permite automatizar las búsquedas y llevar a cabo muchas búsquedas a la vez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s-ES" dirty="0"/>
              <a:t>La versión de los datos que puede no ser la última 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s-ES" dirty="0"/>
              <a:t>Dependemos de la capacidad computacional de nuestro ordenador.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A81A0B76-0B69-E749-883D-AC10746045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235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327710"/>
            <a:ext cx="7800687" cy="730787"/>
          </a:xfrm>
        </p:spPr>
        <p:txBody>
          <a:bodyPr/>
          <a:lstStyle/>
          <a:p>
            <a:r>
              <a:rPr lang="es-ES_tradnl" sz="2000" b="1" dirty="0">
                <a:solidFill>
                  <a:schemeClr val="accent2">
                    <a:lumMod val="75000"/>
                  </a:schemeClr>
                </a:solidFill>
              </a:rPr>
              <a:t>Planificación de las sesiones</a:t>
            </a:r>
          </a:p>
          <a:p>
            <a:endParaRPr lang="es-ES" sz="20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03EF7D3-2AC0-C040-9834-4C38EA06FB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E6360616-1F29-6549-91B9-E3CDABD702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476545"/>
              </p:ext>
            </p:extLst>
          </p:nvPr>
        </p:nvGraphicFramePr>
        <p:xfrm>
          <a:off x="797719" y="409478"/>
          <a:ext cx="10596562" cy="6039043"/>
        </p:xfrm>
        <a:graphic>
          <a:graphicData uri="http://schemas.openxmlformats.org/drawingml/2006/table">
            <a:tbl>
              <a:tblPr>
                <a:effectLst/>
                <a:tableStyleId>{073A0DAA-6AF3-43AB-8588-CEC1D06C72B9}</a:tableStyleId>
              </a:tblPr>
              <a:tblGrid>
                <a:gridCol w="2797776">
                  <a:extLst>
                    <a:ext uri="{9D8B030D-6E8A-4147-A177-3AD203B41FA5}">
                      <a16:colId xmlns:a16="http://schemas.microsoft.com/office/drawing/2014/main" val="3928807580"/>
                    </a:ext>
                  </a:extLst>
                </a:gridCol>
                <a:gridCol w="1791235">
                  <a:extLst>
                    <a:ext uri="{9D8B030D-6E8A-4147-A177-3AD203B41FA5}">
                      <a16:colId xmlns:a16="http://schemas.microsoft.com/office/drawing/2014/main" val="729286924"/>
                    </a:ext>
                  </a:extLst>
                </a:gridCol>
                <a:gridCol w="6007551">
                  <a:extLst>
                    <a:ext uri="{9D8B030D-6E8A-4147-A177-3AD203B41FA5}">
                      <a16:colId xmlns:a16="http://schemas.microsoft.com/office/drawing/2014/main" val="93325125"/>
                    </a:ext>
                  </a:extLst>
                </a:gridCol>
              </a:tblGrid>
              <a:tr h="58305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Fecha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Contenido/Tema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4330364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Tutoría colectiva / Introducción Asignatura</a:t>
                      </a:r>
                      <a:r>
                        <a:rPr lang="es-ES" sz="8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s-ES" sz="105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489067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2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18/09/2024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Diseños experimentales- Metagenómica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1493130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3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Metagenómica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6098124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4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Metagenómica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782953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5</a:t>
                      </a:r>
                      <a:endParaRPr lang="es-ES" sz="105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30/09/2024</a:t>
                      </a:r>
                      <a:endParaRPr lang="es-ES" sz="105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Metataxonómica</a:t>
                      </a:r>
                      <a:endParaRPr lang="es-ES" sz="1050" b="1" dirty="0">
                        <a:solidFill>
                          <a:schemeClr val="accent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1806702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6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4786255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7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07/10/2024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– Práctica 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0152894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8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– Práctica II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1900995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9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+Análisis e interpretación de resultados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0790565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10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2070082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11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resultados- Práctica 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0685486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12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resultados- Práctica II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5264283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13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30/10/2024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Tutoría colectiva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97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9768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para la anotación de lecturas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68D0A44-CC51-FB40-AAF4-377CEB02C0E4}"/>
              </a:ext>
            </a:extLst>
          </p:cNvPr>
          <p:cNvSpPr/>
          <p:nvPr/>
        </p:nvSpPr>
        <p:spPr>
          <a:xfrm>
            <a:off x="1323712" y="1452497"/>
            <a:ext cx="10868287" cy="830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_tradnl" b="1" dirty="0">
                <a:solidFill>
                  <a:schemeClr val="bg2"/>
                </a:solidFill>
              </a:rPr>
              <a:t>BLAST</a:t>
            </a:r>
            <a:endParaRPr lang="es-ES" b="1" dirty="0">
              <a:solidFill>
                <a:schemeClr val="bg2"/>
              </a:solidFill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solidFill>
                  <a:schemeClr val="bg2"/>
                </a:solidFill>
              </a:rPr>
              <a:t>Uso local</a:t>
            </a:r>
            <a:r>
              <a:rPr lang="es-ES" dirty="0"/>
              <a:t>:</a:t>
            </a: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0D35B89-575A-AE4A-AE3D-4FAD77C4D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395570"/>
            <a:ext cx="8619565" cy="3138405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B0B7BB60-AD97-8049-AED6-F6A6CA588FA0}"/>
              </a:ext>
            </a:extLst>
          </p:cNvPr>
          <p:cNvSpPr/>
          <p:nvPr/>
        </p:nvSpPr>
        <p:spPr>
          <a:xfrm>
            <a:off x="1143000" y="5646436"/>
            <a:ext cx="94189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blast.ncbi.nlm.nih.gov</a:t>
            </a:r>
            <a:r>
              <a:rPr lang="es-ES" dirty="0"/>
              <a:t>/</a:t>
            </a:r>
            <a:r>
              <a:rPr lang="es-ES" dirty="0" err="1"/>
              <a:t>Blast.cgi?PAGE_TYPE</a:t>
            </a:r>
            <a:r>
              <a:rPr lang="es-ES" dirty="0"/>
              <a:t>=</a:t>
            </a:r>
            <a:r>
              <a:rPr lang="es-ES" dirty="0" err="1"/>
              <a:t>BlastDocs&amp;DOC_TYPE</a:t>
            </a:r>
            <a:r>
              <a:rPr lang="es-ES" dirty="0"/>
              <a:t>=</a:t>
            </a:r>
            <a:r>
              <a:rPr lang="es-ES" dirty="0" err="1"/>
              <a:t>Download</a:t>
            </a:r>
            <a:endParaRPr lang="es-ES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75D0623-69D0-3E4A-8EF5-5569F1187D96}"/>
              </a:ext>
            </a:extLst>
          </p:cNvPr>
          <p:cNvSpPr/>
          <p:nvPr/>
        </p:nvSpPr>
        <p:spPr>
          <a:xfrm>
            <a:off x="4518212" y="3916823"/>
            <a:ext cx="3119718" cy="414153"/>
          </a:xfrm>
          <a:prstGeom prst="ellipse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n>
                <a:solidFill>
                  <a:schemeClr val="bg2"/>
                </a:solidFill>
              </a:ln>
              <a:noFill/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461CA83-44EE-D547-95CF-55F63007C5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7102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para la anotación de lecturas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68D0A44-CC51-FB40-AAF4-377CEB02C0E4}"/>
              </a:ext>
            </a:extLst>
          </p:cNvPr>
          <p:cNvSpPr/>
          <p:nvPr/>
        </p:nvSpPr>
        <p:spPr>
          <a:xfrm>
            <a:off x="257463" y="2256165"/>
            <a:ext cx="700394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2"/>
                </a:solidFill>
              </a:rPr>
              <a:t>USEARCH</a:t>
            </a:r>
          </a:p>
          <a:p>
            <a:pPr marL="285750" indent="-285750">
              <a:buFontTx/>
              <a:buChar char="-"/>
            </a:pPr>
            <a:r>
              <a:rPr lang="es-ES" dirty="0"/>
              <a:t>Algoritmo, varias órdenes de magnitud más rápido que BLAST</a:t>
            </a:r>
          </a:p>
          <a:p>
            <a:pPr marL="285750" indent="-285750">
              <a:buFontTx/>
              <a:buChar char="-"/>
            </a:pPr>
            <a:r>
              <a:rPr lang="es-ES" dirty="0"/>
              <a:t>Sensibilidad para asignar relación con proteínas más distintas a la secuencia es más baja que BLAST (Edgar, 2010). </a:t>
            </a:r>
          </a:p>
          <a:p>
            <a:pPr marL="285750" indent="-285750">
              <a:buFontTx/>
              <a:buChar char="-"/>
            </a:pPr>
            <a:r>
              <a:rPr lang="es-ES" dirty="0"/>
              <a:t>El algoritmo de USEARCH busca una secuencia en la base de datos para encontrar aquellos con alta identidad.</a:t>
            </a:r>
          </a:p>
          <a:p>
            <a:pPr marL="285750" indent="-285750">
              <a:buFontTx/>
              <a:buChar char="-"/>
            </a:pPr>
            <a:r>
              <a:rPr lang="es-ES" dirty="0"/>
              <a:t>Se puede usar de manera local o global.</a:t>
            </a:r>
            <a:r>
              <a:rPr lang="es-ES" b="1" dirty="0"/>
              <a:t> </a:t>
            </a: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CFC1B23-75C0-954A-923B-E2487456B764}"/>
              </a:ext>
            </a:extLst>
          </p:cNvPr>
          <p:cNvSpPr/>
          <p:nvPr/>
        </p:nvSpPr>
        <p:spPr>
          <a:xfrm>
            <a:off x="439269" y="1417731"/>
            <a:ext cx="10313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Nuevos métodos con estrategias optimizadas que han permitido la comparación de secuencias de nucleótidos con las bases de datos de proteínas: Aceleración del proceso. </a:t>
            </a:r>
            <a:endParaRPr lang="es-ES" b="1" dirty="0"/>
          </a:p>
        </p:txBody>
      </p:sp>
      <p:pic>
        <p:nvPicPr>
          <p:cNvPr id="11" name="Imagen 10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08B56696-AC4E-F744-A18E-1AE869C0C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376" y="2650737"/>
            <a:ext cx="4253792" cy="2844193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9EA930C-B287-5F47-BF77-85EE74448154}"/>
              </a:ext>
            </a:extLst>
          </p:cNvPr>
          <p:cNvSpPr/>
          <p:nvPr/>
        </p:nvSpPr>
        <p:spPr>
          <a:xfrm>
            <a:off x="8026944" y="5494930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https://drive5.com/</a:t>
            </a:r>
            <a:r>
              <a:rPr lang="es-ES" dirty="0" err="1"/>
              <a:t>usearch</a:t>
            </a:r>
            <a:r>
              <a:rPr lang="es-ES" dirty="0"/>
              <a:t>/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441D99E-263C-1A40-B8A9-3CCFD1A78E2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695656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para la anotación de lecturas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68D0A44-CC51-FB40-AAF4-377CEB02C0E4}"/>
              </a:ext>
            </a:extLst>
          </p:cNvPr>
          <p:cNvSpPr/>
          <p:nvPr/>
        </p:nvSpPr>
        <p:spPr>
          <a:xfrm>
            <a:off x="257463" y="2256165"/>
            <a:ext cx="7003949" cy="2322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2"/>
                </a:solidFill>
              </a:rPr>
              <a:t>USEARCH</a:t>
            </a:r>
          </a:p>
          <a:p>
            <a:pPr marL="285750" indent="-285750">
              <a:buFontTx/>
              <a:buChar char="-"/>
            </a:pPr>
            <a:endParaRPr lang="es-ES" b="1" dirty="0">
              <a:solidFill>
                <a:schemeClr val="bg2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/>
                </a:solidFill>
              </a:rPr>
              <a:t>UCLUST:</a:t>
            </a:r>
            <a:r>
              <a:rPr lang="es-ES" dirty="0">
                <a:solidFill>
                  <a:schemeClr val="bg2"/>
                </a:solidFill>
              </a:rPr>
              <a:t> </a:t>
            </a:r>
            <a:r>
              <a:rPr lang="es-ES" dirty="0"/>
              <a:t>Método de </a:t>
            </a:r>
            <a:r>
              <a:rPr lang="es-ES" i="1" dirty="0" err="1"/>
              <a:t>clustering</a:t>
            </a:r>
            <a:r>
              <a:rPr lang="es-ES" dirty="0"/>
              <a:t> que usa USEARCH para asignar secuencias a un clúster. Es efectivo en identidades de un 50% o más en proteínas y un 75% o más en nucleótidos. Con identidades más bajas no se recomienda usar este algoritmo.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CFC1B23-75C0-954A-923B-E2487456B764}"/>
              </a:ext>
            </a:extLst>
          </p:cNvPr>
          <p:cNvSpPr/>
          <p:nvPr/>
        </p:nvSpPr>
        <p:spPr>
          <a:xfrm>
            <a:off x="439269" y="1417731"/>
            <a:ext cx="10313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Nuevos métodos con estrategias optimizadas que han permitido la comparación de secuencias de nucleótidos con las bases de datos de proteínas: Aceleración del proceso. </a:t>
            </a:r>
            <a:endParaRPr lang="es-ES" b="1" dirty="0"/>
          </a:p>
        </p:txBody>
      </p:sp>
      <p:pic>
        <p:nvPicPr>
          <p:cNvPr id="7" name="Imagen 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AADF7907-CDC4-4D41-83E5-E16773219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8371" y="4410634"/>
            <a:ext cx="4016166" cy="1822217"/>
          </a:xfrm>
          <a:prstGeom prst="rect">
            <a:avLst/>
          </a:prstGeom>
        </p:spPr>
      </p:pic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0E16A5E-9D1F-4746-87F2-1E1E4664B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646" y="2256165"/>
            <a:ext cx="3939615" cy="1821187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D8CD3E2D-2AF7-AA4F-A60D-2D75958BD041}"/>
              </a:ext>
            </a:extLst>
          </p:cNvPr>
          <p:cNvSpPr/>
          <p:nvPr/>
        </p:nvSpPr>
        <p:spPr>
          <a:xfrm>
            <a:off x="653484" y="4586354"/>
            <a:ext cx="5442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https://drive5.com/</a:t>
            </a:r>
            <a:r>
              <a:rPr lang="es-ES" dirty="0" err="1"/>
              <a:t>usearch</a:t>
            </a:r>
            <a:r>
              <a:rPr lang="es-ES" dirty="0"/>
              <a:t>/manual/</a:t>
            </a:r>
            <a:r>
              <a:rPr lang="es-ES" dirty="0" err="1"/>
              <a:t>uclust_algo.html</a:t>
            </a:r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A8CCD1A-0897-2F45-B988-DE9ED7A46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12438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para la anotación de lecturas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68D0A44-CC51-FB40-AAF4-377CEB02C0E4}"/>
              </a:ext>
            </a:extLst>
          </p:cNvPr>
          <p:cNvSpPr/>
          <p:nvPr/>
        </p:nvSpPr>
        <p:spPr>
          <a:xfrm>
            <a:off x="704652" y="1445111"/>
            <a:ext cx="6395396" cy="5092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b="1" dirty="0"/>
          </a:p>
          <a:p>
            <a:r>
              <a:rPr lang="es-ES" b="1" dirty="0">
                <a:solidFill>
                  <a:schemeClr val="bg2"/>
                </a:solidFill>
              </a:rPr>
              <a:t>USEARCH</a:t>
            </a:r>
          </a:p>
          <a:p>
            <a:pPr marL="285750" indent="-285750">
              <a:buFontTx/>
              <a:buChar char="-"/>
            </a:pPr>
            <a:r>
              <a:rPr lang="es-ES_tradnl" dirty="0"/>
              <a:t>Archivo ejecutable que se instala en nuestro ordenador, de manera que esté accesible desde nuestra ruta desde la que trabajamos.</a:t>
            </a:r>
          </a:p>
          <a:p>
            <a:pPr marL="285750" indent="-285750">
              <a:buFontTx/>
              <a:buChar char="-"/>
            </a:pPr>
            <a:r>
              <a:rPr lang="es-ES_tradnl" dirty="0"/>
              <a:t>Se le dan instrucciones mediante línea de comandos para poder realizar distintas operaciones y no tiene interfaz gráfica.</a:t>
            </a:r>
          </a:p>
          <a:p>
            <a:pPr marL="285750" indent="-285750">
              <a:buFontTx/>
              <a:buChar char="-"/>
            </a:pPr>
            <a:r>
              <a:rPr lang="es-ES_tradnl" dirty="0"/>
              <a:t>Buscar la identidad de nuestras secuencias, quitar secuencias duplicadas, identificar marcos abiertos de lectura (</a:t>
            </a:r>
            <a:r>
              <a:rPr lang="es-ES_tradnl" dirty="0" err="1"/>
              <a:t>ORFs</a:t>
            </a:r>
            <a:r>
              <a:rPr lang="es-ES_tradnl" dirty="0"/>
              <a:t>) en secuencias de nucleótidos, buscar secuencias quiméricas, detectar regiones con baja complejidad o repetitivas, hacer </a:t>
            </a:r>
            <a:r>
              <a:rPr lang="es-ES_tradnl" i="1" dirty="0" err="1"/>
              <a:t>clustering</a:t>
            </a:r>
            <a:r>
              <a:rPr lang="es-ES_tradnl" dirty="0"/>
              <a:t> de alineamientos locales, etc.</a:t>
            </a:r>
            <a:endParaRPr lang="es-ES" dirty="0"/>
          </a:p>
          <a:p>
            <a:endParaRPr lang="es-ES" dirty="0"/>
          </a:p>
          <a:p>
            <a:r>
              <a:rPr lang="es-ES" dirty="0"/>
              <a:t>https://www.drive5.com/</a:t>
            </a:r>
            <a:r>
              <a:rPr lang="es-ES" dirty="0" err="1"/>
              <a:t>usearch</a:t>
            </a:r>
            <a:r>
              <a:rPr lang="es-ES" dirty="0"/>
              <a:t>/manual/</a:t>
            </a:r>
          </a:p>
          <a:p>
            <a:r>
              <a:rPr lang="es-ES" b="1" dirty="0"/>
              <a:t> </a:t>
            </a:r>
            <a:endParaRPr lang="es-ES" dirty="0"/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75341FF2-A110-2A4C-B2BB-0E130D5F1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657" y="2065109"/>
            <a:ext cx="4800810" cy="3347780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D1C3B7A-9FC4-A641-9ABF-3F86AD02D92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0873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para la anotación de lecturas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  <a:p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F68D0A44-CC51-FB40-AAF4-377CEB02C0E4}"/>
              </a:ext>
            </a:extLst>
          </p:cNvPr>
          <p:cNvSpPr/>
          <p:nvPr/>
        </p:nvSpPr>
        <p:spPr>
          <a:xfrm>
            <a:off x="1323712" y="1452497"/>
            <a:ext cx="10868287" cy="5923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b="1" dirty="0"/>
          </a:p>
          <a:p>
            <a:r>
              <a:rPr lang="es-ES" b="1" dirty="0">
                <a:solidFill>
                  <a:schemeClr val="bg2"/>
                </a:solidFill>
              </a:rPr>
              <a:t>USEARCH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>
                <a:hlinkClick r:id="rId2"/>
              </a:rPr>
              <a:t>https://www.drive5.com/usearch/manual/cmdline.html</a:t>
            </a:r>
            <a:endParaRPr lang="es-ES" dirty="0"/>
          </a:p>
          <a:p>
            <a:endParaRPr lang="es-ES" dirty="0"/>
          </a:p>
          <a:p>
            <a:r>
              <a:rPr lang="es-ES" b="1" dirty="0"/>
              <a:t> </a:t>
            </a:r>
            <a:endParaRPr lang="es-ES" dirty="0"/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DCB1305-9311-8A4E-ACF1-F552EA23D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712" y="2141585"/>
            <a:ext cx="4407294" cy="3822326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D81FFE8C-192D-4A4F-B7CA-E95DF8311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821" y="1740133"/>
            <a:ext cx="3820529" cy="4336817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39FA96C-6466-274A-A463-2064F14976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6411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para la anotación de lecturas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F80A964-47D2-2748-A174-EC5052B15756}"/>
              </a:ext>
            </a:extLst>
          </p:cNvPr>
          <p:cNvSpPr/>
          <p:nvPr/>
        </p:nvSpPr>
        <p:spPr>
          <a:xfrm>
            <a:off x="667871" y="2344794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s-ES_tradnl" b="1" dirty="0">
                <a:solidFill>
                  <a:schemeClr val="bg2"/>
                </a:solidFill>
              </a:rPr>
              <a:t>VSEARCH</a:t>
            </a:r>
            <a:endParaRPr lang="es-ES_tradnl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s-ES" dirty="0"/>
              <a:t>Algoritmo que se diseñó para contrarrestar los inconvenientes de la versión gratuita de USEARCH: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La versión de 64 bits es de pago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Limita el uso máximo de memoria a 4G. 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Permite ejecutar el mismo proceso en una mayor cantidad de muestras y datos de manera efectiva</a:t>
            </a:r>
          </a:p>
          <a:p>
            <a:pPr lvl="1"/>
            <a:endParaRPr lang="es-ES" dirty="0">
              <a:solidFill>
                <a:schemeClr val="bg2"/>
              </a:solidFill>
            </a:endParaRPr>
          </a:p>
          <a:p>
            <a:pPr lvl="1"/>
            <a:endParaRPr lang="es-ES" dirty="0"/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B7E5075-BFF7-9345-9BDF-02221D4F8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259" y="2344794"/>
            <a:ext cx="4155141" cy="3099001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4F3B50D-072C-8E46-BD95-02E0ADF81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666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para la anotación de lecturas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F80A964-47D2-2748-A174-EC5052B15756}"/>
              </a:ext>
            </a:extLst>
          </p:cNvPr>
          <p:cNvSpPr/>
          <p:nvPr/>
        </p:nvSpPr>
        <p:spPr>
          <a:xfrm>
            <a:off x="667871" y="234479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s-ES_tradnl" b="1" dirty="0">
                <a:solidFill>
                  <a:schemeClr val="accent2">
                    <a:lumMod val="75000"/>
                  </a:schemeClr>
                </a:solidFill>
              </a:rPr>
              <a:t>VSEARCH</a:t>
            </a:r>
            <a:endParaRPr lang="es-ES_tradnl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s-ES" dirty="0"/>
              <a:t>Fácil instalación </a:t>
            </a:r>
            <a:endParaRPr lang="es-ES" dirty="0">
              <a:solidFill>
                <a:schemeClr val="bg2"/>
              </a:solidFill>
              <a:hlinkClick r:id="rId2"/>
            </a:endParaRPr>
          </a:p>
          <a:p>
            <a:pPr lvl="1"/>
            <a:r>
              <a:rPr lang="es-ES" dirty="0">
                <a:solidFill>
                  <a:schemeClr val="bg2"/>
                </a:solidFill>
                <a:hlinkClick r:id="rId2"/>
              </a:rPr>
              <a:t>https://github.com/torognes/vsearch</a:t>
            </a:r>
            <a:endParaRPr lang="es-ES" dirty="0">
              <a:solidFill>
                <a:schemeClr val="bg2"/>
              </a:solidFill>
            </a:endParaRPr>
          </a:p>
          <a:p>
            <a:pPr lvl="1"/>
            <a:endParaRPr lang="es-ES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endParaRPr lang="es-ES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endParaRPr lang="es-ES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endParaRPr lang="es-ES" dirty="0">
              <a:solidFill>
                <a:schemeClr val="bg2"/>
              </a:solidFill>
            </a:endParaRPr>
          </a:p>
          <a:p>
            <a:pPr lvl="1"/>
            <a:endParaRPr lang="es-ES" dirty="0"/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0B7E5075-BFF7-9345-9BDF-02221D4F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259" y="2344794"/>
            <a:ext cx="4155141" cy="3099001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8AE15B20-FAA8-9B43-813C-89D76E7A6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242" y="3637455"/>
            <a:ext cx="5197257" cy="155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wget</a:t>
            </a:r>
            <a:r>
              <a:rPr kumimoji="0" lang="en-U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en-U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4"/>
              </a:rPr>
              <a:t>https://github.com/torognes/vsearch/archive/v2.19.0.tar.gz</a:t>
            </a:r>
            <a:endParaRPr kumimoji="0" lang="en-U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tar </a:t>
            </a:r>
            <a:r>
              <a:rPr kumimoji="0" lang="en-U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xzf</a:t>
            </a:r>
            <a:r>
              <a:rPr kumimoji="0" lang="en-U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v2.19.0.tar.gz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cd vsearch-2.19.0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./</a:t>
            </a:r>
            <a:r>
              <a:rPr kumimoji="0" lang="en-US" altLang="es-E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autogen.sh</a:t>
            </a:r>
            <a:endParaRPr kumimoji="0" lang="en-US" altLang="es-E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./configure CFLAGS="-O3" CXXFLAGS="-O3”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Make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make install</a:t>
            </a:r>
            <a:r>
              <a:rPr kumimoji="0" lang="en-US" altLang="es-E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00C7CE4-50C4-D249-863A-FEC4CD8BA3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69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10495204" cy="523642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para la anotación de lecturas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F80A964-47D2-2748-A174-EC5052B15756}"/>
              </a:ext>
            </a:extLst>
          </p:cNvPr>
          <p:cNvSpPr/>
          <p:nvPr/>
        </p:nvSpPr>
        <p:spPr>
          <a:xfrm>
            <a:off x="355524" y="2085356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s-ES" b="1" dirty="0">
                <a:solidFill>
                  <a:schemeClr val="accent2">
                    <a:lumMod val="75000"/>
                  </a:schemeClr>
                </a:solidFill>
              </a:rPr>
              <a:t>UBLAST</a:t>
            </a:r>
          </a:p>
          <a:p>
            <a:pPr lvl="1"/>
            <a:endParaRPr lang="es-ES" b="1" dirty="0">
              <a:solidFill>
                <a:schemeClr val="bg2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s-ES" dirty="0"/>
              <a:t>Algoritmo diseñado para ser sensible en localizar relaciones entre secuencias en las que USEARCH tiene una sensibilidad baja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Se usa sobre todo con aquellas secuencias con menos de un 75% de identidad en nucleótidos.</a:t>
            </a:r>
          </a:p>
          <a:p>
            <a:r>
              <a:rPr lang="es-ES" b="1" dirty="0"/>
              <a:t> </a:t>
            </a:r>
            <a:endParaRPr lang="es-ES" dirty="0"/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B923594-E058-7245-BEDC-ECBF0CBF5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24" y="2552386"/>
            <a:ext cx="4721412" cy="2527737"/>
          </a:xfrm>
          <a:prstGeom prst="rect">
            <a:avLst/>
          </a:prstGeom>
        </p:spPr>
      </p:pic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FB162D33-DBD0-B343-B6EC-F49A6A3FA5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260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A48434-93B9-FE47-BC51-EF7D2545C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298872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7681" y="834258"/>
            <a:ext cx="9135919" cy="1025661"/>
          </a:xfrm>
        </p:spPr>
        <p:txBody>
          <a:bodyPr/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bioinformáticas para la identificación y cuantificación de la abundancia de especies: MG-RAST.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92120F-6C26-8A41-86E8-2E70F16AA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5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3A2920-299A-C744-BAB0-DA813BF39DC2}"/>
              </a:ext>
            </a:extLst>
          </p:cNvPr>
          <p:cNvSpPr/>
          <p:nvPr/>
        </p:nvSpPr>
        <p:spPr>
          <a:xfrm>
            <a:off x="789709" y="237159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Servidor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Metagenomics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Rapid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Annotation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using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Subsystem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s-ES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MG-RAST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endParaRPr lang="es-ES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Portal desde el que se puede realizar todo un</a:t>
            </a:r>
            <a:r>
              <a:rPr lang="es-ES" i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pipeline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metagenómico</a:t>
            </a:r>
          </a:p>
          <a:p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dirty="0"/>
              <a:t>Repositorio público: Más de 8 000 usuarios han subido un total de 50 000 </a:t>
            </a:r>
            <a:r>
              <a:rPr lang="es-ES" dirty="0" err="1"/>
              <a:t>metagenomas</a:t>
            </a:r>
            <a:r>
              <a:rPr lang="es-ES" dirty="0"/>
              <a:t> a MG-RAST.</a:t>
            </a:r>
          </a:p>
          <a:p>
            <a:endParaRPr lang="es-ES" dirty="0"/>
          </a:p>
          <a:p>
            <a:r>
              <a:rPr lang="es-ES" dirty="0" err="1"/>
              <a:t>Metagenomas</a:t>
            </a:r>
            <a:r>
              <a:rPr lang="es-ES" dirty="0"/>
              <a:t>, </a:t>
            </a:r>
            <a:r>
              <a:rPr lang="es-ES" dirty="0" err="1"/>
              <a:t>metatranscriptomas</a:t>
            </a:r>
            <a:r>
              <a:rPr lang="es-ES" dirty="0"/>
              <a:t>…</a:t>
            </a:r>
          </a:p>
          <a:p>
            <a:endParaRPr lang="es-ES" dirty="0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8C7C4AC3-1861-2444-89D7-3E527606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382" y="4649860"/>
            <a:ext cx="2608470" cy="102566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BED80D9-5A2E-6849-8842-05716AF2AE74}"/>
              </a:ext>
            </a:extLst>
          </p:cNvPr>
          <p:cNvSpPr/>
          <p:nvPr/>
        </p:nvSpPr>
        <p:spPr>
          <a:xfrm>
            <a:off x="8352382" y="5675521"/>
            <a:ext cx="2608471" cy="3837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https://www.mg-rast.org</a:t>
            </a: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2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8969664" cy="523642"/>
          </a:xfrm>
        </p:spPr>
        <p:txBody>
          <a:bodyPr>
            <a:normAutofit fontScale="62500" lnSpcReduction="20000"/>
          </a:bodyPr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bioinformáticas para la identificación y cuantificación de la abundancia de especies: MG-RAST.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92120F-6C26-8A41-86E8-2E70F16AA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5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D3A2920-299A-C744-BAB0-DA813BF39DC2}"/>
              </a:ext>
            </a:extLst>
          </p:cNvPr>
          <p:cNvSpPr/>
          <p:nvPr/>
        </p:nvSpPr>
        <p:spPr>
          <a:xfrm>
            <a:off x="731404" y="1993593"/>
            <a:ext cx="802178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El servidor MG-RAST es capaz de proporcionar: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Anotación</a:t>
            </a:r>
            <a:r>
              <a:rPr lang="es-ES" dirty="0"/>
              <a:t> de fragmentos de secuencia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Clasificación</a:t>
            </a:r>
            <a:r>
              <a:rPr lang="es-ES" dirty="0"/>
              <a:t> </a:t>
            </a:r>
            <a:r>
              <a:rPr lang="es-ES" dirty="0" err="1"/>
              <a:t>filogenética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Clasificación</a:t>
            </a:r>
            <a:r>
              <a:rPr lang="es-ES" dirty="0"/>
              <a:t> funcional de muestras 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 err="1"/>
              <a:t>Comparación</a:t>
            </a:r>
            <a:r>
              <a:rPr lang="es-ES" dirty="0"/>
              <a:t> entre </a:t>
            </a:r>
            <a:r>
              <a:rPr lang="es-ES" dirty="0" err="1"/>
              <a:t>metagenomas</a:t>
            </a:r>
            <a:r>
              <a:rPr lang="es-ES" dirty="0"/>
              <a:t> </a:t>
            </a:r>
            <a:r>
              <a:rPr lang="es-ES" dirty="0" err="1"/>
              <a:t>múltiples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Calcular una </a:t>
            </a:r>
            <a:r>
              <a:rPr lang="es-ES" dirty="0" err="1"/>
              <a:t>reconstrucción</a:t>
            </a:r>
            <a:r>
              <a:rPr lang="es-ES" dirty="0"/>
              <a:t> </a:t>
            </a:r>
            <a:r>
              <a:rPr lang="es-ES" dirty="0" err="1"/>
              <a:t>metabólica</a:t>
            </a:r>
            <a:r>
              <a:rPr lang="es-ES" dirty="0"/>
              <a:t> inicial para el </a:t>
            </a:r>
            <a:r>
              <a:rPr lang="es-ES" dirty="0" err="1"/>
              <a:t>metagenoma</a:t>
            </a: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Comparar reconstrucciones </a:t>
            </a:r>
            <a:r>
              <a:rPr lang="es-ES" dirty="0" err="1"/>
              <a:t>metabólicas</a:t>
            </a:r>
            <a:r>
              <a:rPr lang="es-ES" dirty="0"/>
              <a:t> de </a:t>
            </a:r>
            <a:r>
              <a:rPr lang="es-ES" dirty="0" err="1"/>
              <a:t>metagenomas</a:t>
            </a:r>
            <a:r>
              <a:rPr lang="es-ES" dirty="0"/>
              <a:t> y genomas</a:t>
            </a:r>
          </a:p>
          <a:p>
            <a:pPr marL="285750" indent="-285750">
              <a:buFontTx/>
              <a:buChar char="-"/>
            </a:pPr>
            <a:r>
              <a:rPr lang="es-ES" dirty="0"/>
              <a:t>Visualizar y comparar utilizando diagramas de barras, mapas de calor o </a:t>
            </a:r>
            <a:r>
              <a:rPr lang="es-ES" i="1" dirty="0" err="1"/>
              <a:t>heatmaps</a:t>
            </a:r>
            <a:r>
              <a:rPr lang="es-ES" dirty="0"/>
              <a:t>, </a:t>
            </a:r>
            <a:r>
              <a:rPr lang="es-ES" dirty="0" err="1"/>
              <a:t>árboles</a:t>
            </a:r>
            <a:r>
              <a:rPr lang="es-ES" dirty="0"/>
              <a:t> filogenéticos, mapas KEGG, etc.</a:t>
            </a:r>
          </a:p>
          <a:p>
            <a:endParaRPr lang="es-ES" dirty="0"/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8C7C4AC3-1861-2444-89D7-3E5276068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382" y="2403339"/>
            <a:ext cx="2608470" cy="1025661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BED80D9-5A2E-6849-8842-05716AF2AE74}"/>
              </a:ext>
            </a:extLst>
          </p:cNvPr>
          <p:cNvSpPr/>
          <p:nvPr/>
        </p:nvSpPr>
        <p:spPr>
          <a:xfrm>
            <a:off x="8352381" y="3454987"/>
            <a:ext cx="2608471" cy="3837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https://www.mg-rast.org</a:t>
            </a: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0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9897919" cy="523642"/>
          </a:xfrm>
        </p:spPr>
        <p:txBody>
          <a:bodyPr>
            <a:normAutofit fontScale="62500" lnSpcReduction="20000"/>
          </a:bodyPr>
          <a:lstStyle/>
          <a:p>
            <a:r>
              <a:rPr lang="es-ES_tradnl" dirty="0">
                <a:solidFill>
                  <a:schemeClr val="accent2">
                    <a:lumMod val="75000"/>
                  </a:schemeClr>
                </a:solidFill>
              </a:rPr>
              <a:t>Herramientas bioinformáticas para la identificación y cuantificación de la abundancia de especies: MG-RAST.</a:t>
            </a:r>
            <a:endParaRPr lang="es-E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92120F-6C26-8A41-86E8-2E70F16AA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5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8C7C4AC3-1861-2444-89D7-3E5276068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6618" y="4765964"/>
            <a:ext cx="2313193" cy="90955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ABED80D9-5A2E-6849-8842-05716AF2AE74}"/>
              </a:ext>
            </a:extLst>
          </p:cNvPr>
          <p:cNvSpPr/>
          <p:nvPr/>
        </p:nvSpPr>
        <p:spPr>
          <a:xfrm>
            <a:off x="5606413" y="6345972"/>
            <a:ext cx="4548966" cy="383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s-ES" u="sng" dirty="0" err="1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help.mg-rast.org</a:t>
            </a:r>
            <a:r>
              <a:rPr lang="es-ES" u="sng" dirty="0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u="sng" dirty="0" err="1">
                <a:solidFill>
                  <a:srgbClr val="0000FF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api.html</a:t>
            </a:r>
            <a:endParaRPr lang="es-ES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agen 7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E8C4411-6590-D742-9FE7-8201E8910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58" y="1970766"/>
            <a:ext cx="9074727" cy="441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761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940B6C9-6865-064C-8B11-9221B59209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5</a:t>
            </a:r>
          </a:p>
        </p:txBody>
      </p:sp>
      <p:pic>
        <p:nvPicPr>
          <p:cNvPr id="7" name="Imagen 6" descr="Texto, Aplicación&#10;&#10;Descripción generada automáticamente">
            <a:extLst>
              <a:ext uri="{FF2B5EF4-FFF2-40B4-BE49-F238E27FC236}">
                <a16:creationId xmlns:a16="http://schemas.microsoft.com/office/drawing/2014/main" id="{1FCB5A13-3C81-BD4F-A553-69EF6A9E8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5" y="282206"/>
            <a:ext cx="6398341" cy="5896171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F16EF8F9-12C1-4C4D-8588-6BC42E71BCA2}"/>
              </a:ext>
            </a:extLst>
          </p:cNvPr>
          <p:cNvSpPr/>
          <p:nvPr/>
        </p:nvSpPr>
        <p:spPr>
          <a:xfrm>
            <a:off x="7051589" y="1645162"/>
            <a:ext cx="483561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Desde la </a:t>
            </a:r>
            <a:r>
              <a:rPr lang="es-ES" b="1" dirty="0">
                <a:solidFill>
                  <a:schemeClr val="bg2"/>
                </a:solidFill>
              </a:rPr>
              <a:t>API</a:t>
            </a:r>
            <a:r>
              <a:rPr lang="es-ES" dirty="0"/>
              <a:t> de MG-RAST se puede obtener:</a:t>
            </a:r>
          </a:p>
          <a:p>
            <a:pPr marL="285750" indent="-285750">
              <a:buFontTx/>
              <a:buChar char="-"/>
            </a:pPr>
            <a:r>
              <a:rPr lang="es-ES" dirty="0"/>
              <a:t>Acceso a la mayoría (no todas) las funcionalidades de la web MG-RAST:  Anotaciones, análisis y metadatos.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Descargar datos de las secuencias y los productos intermedios de su procesado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Mandar distintas consultas, o </a:t>
            </a:r>
            <a:r>
              <a:rPr lang="es-ES" i="1" dirty="0" err="1"/>
              <a:t>queries</a:t>
            </a:r>
            <a:r>
              <a:rPr lang="es-ES" dirty="0"/>
              <a:t>, al servidor API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A partir de línea de comandos, usando </a:t>
            </a:r>
            <a:r>
              <a:rPr lang="es-ES" dirty="0" err="1"/>
              <a:t>curl</a:t>
            </a:r>
            <a:r>
              <a:rPr lang="es-ES" dirty="0"/>
              <a:t>, o con un script del Shell se pueden hacer las consultas desde nuestro equipo de manera sencilla.</a:t>
            </a:r>
          </a:p>
        </p:txBody>
      </p:sp>
    </p:spTree>
    <p:extLst>
      <p:ext uri="{BB962C8B-B14F-4D97-AF65-F5344CB8AC3E}">
        <p14:creationId xmlns:p14="http://schemas.microsoft.com/office/powerpoint/2010/main" val="359914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BCE7569F-2EAE-3F4A-BF82-1F1F478B2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88" y="210188"/>
            <a:ext cx="7056246" cy="6189165"/>
          </a:xfrm>
          <a:prstGeom prst="rect">
            <a:avLst/>
          </a:prstGeom>
        </p:spPr>
      </p:pic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683CAF06-8668-B644-9EB6-04DA4430B5B8}"/>
              </a:ext>
            </a:extLst>
          </p:cNvPr>
          <p:cNvSpPr txBox="1">
            <a:spLocks/>
          </p:cNvSpPr>
          <p:nvPr/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SESIÓN 5</a:t>
            </a:r>
          </a:p>
        </p:txBody>
      </p:sp>
    </p:spTree>
    <p:extLst>
      <p:ext uri="{BB962C8B-B14F-4D97-AF65-F5344CB8AC3E}">
        <p14:creationId xmlns:p14="http://schemas.microsoft.com/office/powerpoint/2010/main" val="390776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abla&#10;&#10;Descripción generada automáticamente con confianza media">
            <a:extLst>
              <a:ext uri="{FF2B5EF4-FFF2-40B4-BE49-F238E27FC236}">
                <a16:creationId xmlns:a16="http://schemas.microsoft.com/office/drawing/2014/main" id="{D2A760E9-A823-5E4C-99F3-96608204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362" y="451713"/>
            <a:ext cx="5673162" cy="5778371"/>
          </a:xfrm>
          <a:prstGeom prst="rect">
            <a:avLst/>
          </a:prstGeom>
        </p:spPr>
      </p:pic>
      <p:sp>
        <p:nvSpPr>
          <p:cNvPr id="4" name="Marcador de texto 4">
            <a:extLst>
              <a:ext uri="{FF2B5EF4-FFF2-40B4-BE49-F238E27FC236}">
                <a16:creationId xmlns:a16="http://schemas.microsoft.com/office/drawing/2014/main" id="{5369BDBF-6736-7044-BD26-AB2B026D2566}"/>
              </a:ext>
            </a:extLst>
          </p:cNvPr>
          <p:cNvSpPr txBox="1">
            <a:spLocks/>
          </p:cNvSpPr>
          <p:nvPr/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0" kern="120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SESIÓN 5</a:t>
            </a:r>
          </a:p>
        </p:txBody>
      </p:sp>
    </p:spTree>
    <p:extLst>
      <p:ext uri="{BB962C8B-B14F-4D97-AF65-F5344CB8AC3E}">
        <p14:creationId xmlns:p14="http://schemas.microsoft.com/office/powerpoint/2010/main" val="2343738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2005</Words>
  <Application>Microsoft Macintosh PowerPoint</Application>
  <PresentationFormat>Panorámica</PresentationFormat>
  <Paragraphs>308</Paragraphs>
  <Slides>38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9" baseType="lpstr">
      <vt:lpstr>Apex New</vt:lpstr>
      <vt:lpstr>Arial</vt:lpstr>
      <vt:lpstr>Calibri</vt:lpstr>
      <vt:lpstr>Calibri Light</vt:lpstr>
      <vt:lpstr>Consolas</vt:lpstr>
      <vt:lpstr>Monaco</vt:lpstr>
      <vt:lpstr>Periodico Display</vt:lpstr>
      <vt:lpstr>Periodico Display UltraLight</vt:lpstr>
      <vt:lpstr>Times New Roman</vt:lpstr>
      <vt:lpstr>Visuelt Pro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PRÁCTICO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Lairon Peris</dc:creator>
  <cp:lastModifiedBy>Maria Lairon Peris</cp:lastModifiedBy>
  <cp:revision>10</cp:revision>
  <dcterms:created xsi:type="dcterms:W3CDTF">2023-03-13T17:57:48Z</dcterms:created>
  <dcterms:modified xsi:type="dcterms:W3CDTF">2024-05-01T10:18:28Z</dcterms:modified>
</cp:coreProperties>
</file>